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477" r:id="rId3"/>
    <p:sldId id="11739" r:id="rId5"/>
    <p:sldId id="11740" r:id="rId6"/>
    <p:sldId id="11741" r:id="rId7"/>
    <p:sldId id="11574" r:id="rId8"/>
    <p:sldId id="11742" r:id="rId9"/>
    <p:sldId id="11527" r:id="rId10"/>
    <p:sldId id="11743" r:id="rId11"/>
    <p:sldId id="11756" r:id="rId12"/>
    <p:sldId id="11757" r:id="rId13"/>
    <p:sldId id="11758" r:id="rId14"/>
    <p:sldId id="11759" r:id="rId15"/>
    <p:sldId id="11760" r:id="rId16"/>
    <p:sldId id="11761" r:id="rId17"/>
    <p:sldId id="11762" r:id="rId18"/>
    <p:sldId id="11744" r:id="rId19"/>
    <p:sldId id="11694" r:id="rId20"/>
    <p:sldId id="11745" r:id="rId21"/>
    <p:sldId id="11746" r:id="rId22"/>
    <p:sldId id="11747" r:id="rId23"/>
    <p:sldId id="11748" r:id="rId24"/>
    <p:sldId id="11750" r:id="rId25"/>
    <p:sldId id="11751" r:id="rId26"/>
    <p:sldId id="11752" r:id="rId27"/>
    <p:sldId id="11753" r:id="rId28"/>
    <p:sldId id="11754" r:id="rId29"/>
    <p:sldId id="11755" r:id="rId30"/>
    <p:sldId id="1176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61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F34D2-7BED-4A25-A15B-ADDFA1423F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ECE1-D126-472E-B768-0B93C2F309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3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65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2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70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" name="平行四边形 2"/>
          <p:cNvSpPr/>
          <p:nvPr userDrawn="1"/>
        </p:nvSpPr>
        <p:spPr>
          <a:xfrm>
            <a:off x="1026152" y="0"/>
            <a:ext cx="10530840" cy="685800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7711" y="509286"/>
            <a:ext cx="11166098" cy="5839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0"/>
            <a:ext cx="3899552" cy="4493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92448" y="2475344"/>
            <a:ext cx="3899552" cy="4493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V="1">
            <a:off x="0" y="0"/>
            <a:ext cx="860314" cy="813453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C9DF3-421A-4252-A6F2-AFEDA8CE9E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972B5-5EFF-42DE-833F-C6516B3DC1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10207"/>
          <a:stretch>
            <a:fillRect/>
          </a:stretch>
        </p:blipFill>
        <p:spPr>
          <a:xfrm>
            <a:off x="7778902" y="0"/>
            <a:ext cx="4413098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25048"/>
          <a:stretch>
            <a:fillRect/>
          </a:stretch>
        </p:blipFill>
        <p:spPr>
          <a:xfrm flipH="1">
            <a:off x="0" y="0"/>
            <a:ext cx="2763820" cy="6858000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0" y="1250577"/>
            <a:ext cx="3307976" cy="4612341"/>
          </a:xfrm>
          <a:custGeom>
            <a:avLst/>
            <a:gdLst>
              <a:gd name="connsiteX0" fmla="*/ 0 w 3307976"/>
              <a:gd name="connsiteY0" fmla="*/ 3240741 h 4612341"/>
              <a:gd name="connsiteX1" fmla="*/ 1398494 w 3307976"/>
              <a:gd name="connsiteY1" fmla="*/ 4612341 h 4612341"/>
              <a:gd name="connsiteX2" fmla="*/ 3307976 w 3307976"/>
              <a:gd name="connsiteY2" fmla="*/ 2635623 h 4612341"/>
              <a:gd name="connsiteX3" fmla="*/ 242047 w 3307976"/>
              <a:gd name="connsiteY3" fmla="*/ 26894 h 4612341"/>
              <a:gd name="connsiteX4" fmla="*/ 242047 w 3307976"/>
              <a:gd name="connsiteY4" fmla="*/ 0 h 4612341"/>
              <a:gd name="connsiteX5" fmla="*/ 242047 w 3307976"/>
              <a:gd name="connsiteY5" fmla="*/ 0 h 4612341"/>
              <a:gd name="connsiteX6" fmla="*/ 0 w 3307976"/>
              <a:gd name="connsiteY6" fmla="*/ 215152 h 4612341"/>
              <a:gd name="connsiteX7" fmla="*/ 0 w 3307976"/>
              <a:gd name="connsiteY7" fmla="*/ 3240741 h 461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976" h="4612341">
                <a:moveTo>
                  <a:pt x="0" y="3240741"/>
                </a:moveTo>
                <a:lnTo>
                  <a:pt x="1398494" y="4612341"/>
                </a:lnTo>
                <a:lnTo>
                  <a:pt x="3307976" y="2635623"/>
                </a:lnTo>
                <a:lnTo>
                  <a:pt x="242047" y="26894"/>
                </a:lnTo>
                <a:lnTo>
                  <a:pt x="242047" y="0"/>
                </a:lnTo>
                <a:lnTo>
                  <a:pt x="242047" y="0"/>
                </a:lnTo>
                <a:lnTo>
                  <a:pt x="0" y="215152"/>
                </a:lnTo>
                <a:lnTo>
                  <a:pt x="0" y="32407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143"/>
          <p:cNvSpPr txBox="1"/>
          <p:nvPr/>
        </p:nvSpPr>
        <p:spPr>
          <a:xfrm>
            <a:off x="2162810" y="2172335"/>
            <a:ext cx="4931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5400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和煦天气</a:t>
            </a:r>
            <a:endParaRPr lang="zh-CN" altLang="zh-CN" sz="5400" spc="6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643659" y="4249474"/>
            <a:ext cx="18084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日期：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2019.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11.30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8728" y="4257807"/>
            <a:ext cx="22148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汇报小组：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天津分中心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3" y="1678026"/>
            <a:ext cx="238519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NEVER SETTLE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36795" y="1949827"/>
            <a:ext cx="5109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36795" y="3213851"/>
            <a:ext cx="736810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4435" y="812165"/>
            <a:ext cx="4723130" cy="601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0195" y="814705"/>
            <a:ext cx="3990975" cy="597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3070" y="826135"/>
            <a:ext cx="3705860" cy="595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711200"/>
            <a:ext cx="4280535" cy="608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0" y="932180"/>
            <a:ext cx="4826000" cy="579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0465" y="932180"/>
            <a:ext cx="4751705" cy="589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V="1">
            <a:off x="0" y="-1"/>
            <a:ext cx="3455894" cy="3334871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1183341"/>
            <a:ext cx="5688107" cy="5674659"/>
          </a:xfrm>
          <a:prstGeom prst="rtTriangle">
            <a:avLst/>
          </a:prstGeom>
          <a:solidFill>
            <a:srgbClr val="007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69794" y="1499346"/>
            <a:ext cx="2615453" cy="2615453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304800" dist="254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1"/>
            </p:custDataLst>
          </p:nvPr>
        </p:nvSpPr>
        <p:spPr>
          <a:xfrm>
            <a:off x="3778250" y="2028825"/>
            <a:ext cx="1198245" cy="2773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PA_文本框 5"/>
          <p:cNvSpPr txBox="1"/>
          <p:nvPr>
            <p:custDataLst>
              <p:tags r:id="rId2"/>
            </p:custDataLst>
          </p:nvPr>
        </p:nvSpPr>
        <p:spPr>
          <a:xfrm>
            <a:off x="7722128" y="2230412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PA_文本框 6"/>
          <p:cNvSpPr txBox="1"/>
          <p:nvPr>
            <p:custDataLst>
              <p:tags r:id="rId3"/>
            </p:custDataLst>
          </p:nvPr>
        </p:nvSpPr>
        <p:spPr>
          <a:xfrm>
            <a:off x="7722128" y="3566489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PA_文本框 7"/>
          <p:cNvSpPr txBox="1"/>
          <p:nvPr>
            <p:custDataLst>
              <p:tags r:id="rId4"/>
            </p:custDataLst>
          </p:nvPr>
        </p:nvSpPr>
        <p:spPr>
          <a:xfrm>
            <a:off x="7722128" y="49050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1625" y="503555"/>
            <a:ext cx="2480310" cy="749300"/>
            <a:chOff x="8187" y="1225"/>
            <a:chExt cx="3906" cy="1180"/>
          </a:xfrm>
        </p:grpSpPr>
        <p:sp>
          <p:nvSpPr>
            <p:cNvPr id="9" name="PA_文本框 4"/>
            <p:cNvSpPr txBox="1"/>
            <p:nvPr>
              <p:custDataLst>
                <p:tags r:id="rId5"/>
              </p:custDataLst>
            </p:nvPr>
          </p:nvSpPr>
          <p:spPr>
            <a:xfrm>
              <a:off x="9561" y="1404"/>
              <a:ext cx="253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项目简介</a:t>
              </a:r>
              <a:endParaRPr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4" name="PA_文本框 9"/>
            <p:cNvSpPr txBox="1"/>
            <p:nvPr>
              <p:custDataLst>
                <p:tags r:id="rId6"/>
              </p:custDataLst>
            </p:nvPr>
          </p:nvSpPr>
          <p:spPr>
            <a:xfrm>
              <a:off x="8187" y="12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81625" y="1663065"/>
            <a:ext cx="6230620" cy="749300"/>
            <a:chOff x="8187" y="3195"/>
            <a:chExt cx="9812" cy="1180"/>
          </a:xfrm>
        </p:grpSpPr>
        <p:sp>
          <p:nvSpPr>
            <p:cNvPr id="15" name="PA_文本框 11"/>
            <p:cNvSpPr txBox="1"/>
            <p:nvPr>
              <p:custDataLst>
                <p:tags r:id="rId7"/>
              </p:custDataLst>
            </p:nvPr>
          </p:nvSpPr>
          <p:spPr>
            <a:xfrm>
              <a:off x="8187" y="319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561" y="3374"/>
              <a:ext cx="84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模块介绍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1625" y="2858770"/>
            <a:ext cx="5808345" cy="749300"/>
            <a:chOff x="8187" y="5438"/>
            <a:chExt cx="9147" cy="1180"/>
          </a:xfrm>
        </p:grpSpPr>
        <p:sp>
          <p:nvSpPr>
            <p:cNvPr id="16" name="PA_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187" y="5438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rgbClr val="FF0000"/>
                  </a:solidFill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00" y="5658"/>
              <a:ext cx="7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项目分工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1737" y="4044348"/>
            <a:ext cx="5953013" cy="749462"/>
            <a:chOff x="8187" y="7545"/>
            <a:chExt cx="9375" cy="1180"/>
          </a:xfrm>
        </p:grpSpPr>
        <p:sp>
          <p:nvSpPr>
            <p:cNvPr id="17" name="PA_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187" y="754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00" y="772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项目经历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PA_文本框 7"/>
          <p:cNvSpPr txBox="1"/>
          <p:nvPr>
            <p:custDataLst>
              <p:tags r:id="rId10"/>
            </p:custDataLst>
          </p:nvPr>
        </p:nvSpPr>
        <p:spPr>
          <a:xfrm>
            <a:off x="7727208" y="57178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86817" y="5238148"/>
            <a:ext cx="5953013" cy="749462"/>
            <a:chOff x="8195" y="8825"/>
            <a:chExt cx="9375" cy="1180"/>
          </a:xfrm>
        </p:grpSpPr>
        <p:sp>
          <p:nvSpPr>
            <p:cNvPr id="18" name="PA_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8195" y="88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en-US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9708" y="900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总结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项目成员介绍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5765" y="2555240"/>
            <a:ext cx="77095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丁洋洋(</a:t>
            </a:r>
            <a:r>
              <a:rPr lang="en-US" altLang="zh-CN" sz="2800">
                <a:sym typeface="+mn-ea"/>
              </a:rPr>
              <a:t>组长</a:t>
            </a:r>
            <a:r>
              <a:rPr lang="en-US" altLang="zh-CN" sz="2800"/>
              <a:t>): </a:t>
            </a:r>
            <a:r>
              <a:rPr lang="en-US" altLang="en-US" sz="2800"/>
              <a:t>前端	</a:t>
            </a:r>
            <a:r>
              <a:rPr lang="en-US" altLang="zh-CN" sz="2800"/>
              <a:t>吴迪</a:t>
            </a:r>
            <a:r>
              <a:rPr lang="en-US" altLang="zh-CN" sz="2800">
                <a:sym typeface="+mn-ea"/>
              </a:rPr>
              <a:t>: </a:t>
            </a:r>
            <a:r>
              <a:rPr lang="en-US" altLang="en-US" sz="2800">
                <a:sym typeface="+mn-ea"/>
              </a:rPr>
              <a:t>爬虫	、数据库</a:t>
            </a:r>
            <a:endParaRPr lang="en-US" altLang="en-US" sz="2800">
              <a:sym typeface="+mn-ea"/>
            </a:endParaRPr>
          </a:p>
          <a:p>
            <a:endParaRPr lang="en-US" altLang="en-US" sz="2800">
              <a:sym typeface="+mn-ea"/>
            </a:endParaRPr>
          </a:p>
          <a:p>
            <a:r>
              <a:rPr lang="en-US" altLang="zh-CN" sz="2800"/>
              <a:t>章逸凡</a:t>
            </a:r>
            <a:r>
              <a:rPr lang="en-US" altLang="zh-CN" sz="2800">
                <a:sym typeface="+mn-ea"/>
              </a:rPr>
              <a:t>: </a:t>
            </a:r>
            <a:r>
              <a:rPr lang="en-US" altLang="en-US" sz="2800">
                <a:sym typeface="+mn-ea"/>
              </a:rPr>
              <a:t>后端	     </a:t>
            </a:r>
            <a:r>
              <a:rPr lang="en-US" altLang="zh-CN" sz="2800"/>
              <a:t>左晶: </a:t>
            </a:r>
            <a:r>
              <a:rPr lang="en-US" altLang="en-US" sz="2800"/>
              <a:t>数据库</a:t>
            </a:r>
            <a:endParaRPr lang="en-US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945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丁洋洋（</a:t>
            </a:r>
            <a:r>
              <a:rPr lang="en-US" altLang="zh-CN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1989779" y="1998273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01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3164622" y="4295877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02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7386736" y="2990816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03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02195" y="3620770"/>
            <a:ext cx="2637155" cy="1134745"/>
            <a:chOff x="7386737" y="3620142"/>
            <a:chExt cx="2637450" cy="1390264"/>
          </a:xfrm>
        </p:grpSpPr>
        <p:sp>
          <p:nvSpPr>
            <p:cNvPr id="8" name="矩形 6"/>
            <p:cNvSpPr/>
            <p:nvPr/>
          </p:nvSpPr>
          <p:spPr>
            <a:xfrm>
              <a:off x="7386737" y="3620142"/>
              <a:ext cx="2637450" cy="1390264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34688" y="3736447"/>
              <a:ext cx="2473948" cy="639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ym typeface="+mn-ea"/>
                </a:rPr>
                <a:t>负责原型图</a:t>
              </a:r>
              <a:r>
                <a:rPr lang="en-US" altLang="en-US" sz="1400" dirty="0">
                  <a:sym typeface="+mn-ea"/>
                </a:rPr>
                <a:t>、</a:t>
              </a:r>
              <a:r>
                <a:rPr lang="zh-CN" altLang="en-US" sz="1400" dirty="0">
                  <a:sym typeface="+mn-ea"/>
                </a:rPr>
                <a:t>前后端分离</a:t>
              </a:r>
              <a:r>
                <a:rPr lang="en-US" altLang="zh-CN" sz="1400" dirty="0">
                  <a:sym typeface="+mn-ea"/>
                </a:rPr>
                <a:t>接口</a:t>
              </a:r>
              <a:r>
                <a:rPr lang="en-US" altLang="en-US" sz="1400" dirty="0">
                  <a:sym typeface="+mn-ea"/>
                </a:rPr>
                <a:t>说明</a:t>
              </a:r>
              <a:r>
                <a:rPr lang="en-US" altLang="zh-CN" sz="1400" dirty="0">
                  <a:sym typeface="+mn-ea"/>
                </a:rPr>
                <a:t>等</a:t>
              </a:r>
              <a:r>
                <a:rPr lang="zh-CN" altLang="en-US" sz="1400" dirty="0">
                  <a:sym typeface="+mn-ea"/>
                </a:rPr>
                <a:t>文档的编写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90090" y="2568575"/>
            <a:ext cx="2710815" cy="932180"/>
            <a:chOff x="2130528" y="2362238"/>
            <a:chExt cx="2711124" cy="1257156"/>
          </a:xfrm>
        </p:grpSpPr>
        <p:sp>
          <p:nvSpPr>
            <p:cNvPr id="9" name="矩形 8"/>
            <p:cNvSpPr/>
            <p:nvPr/>
          </p:nvSpPr>
          <p:spPr>
            <a:xfrm>
              <a:off x="2130528" y="2362238"/>
              <a:ext cx="2637451" cy="125715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58826" y="2478543"/>
              <a:ext cx="2582826" cy="703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/>
                  </a:solidFill>
                  <a:sym typeface="+mn-ea"/>
                </a:rPr>
                <a:t>统筹项目，确定框架，项目分工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77066" y="4863042"/>
            <a:ext cx="2653002" cy="1238528"/>
            <a:chOff x="3177066" y="4863042"/>
            <a:chExt cx="2653002" cy="1238528"/>
          </a:xfrm>
        </p:grpSpPr>
        <p:sp>
          <p:nvSpPr>
            <p:cNvPr id="12" name="矩形 7"/>
            <p:cNvSpPr/>
            <p:nvPr/>
          </p:nvSpPr>
          <p:spPr>
            <a:xfrm>
              <a:off x="3177066" y="4863042"/>
              <a:ext cx="2653002" cy="123852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1"/>
            <p:cNvSpPr/>
            <p:nvPr/>
          </p:nvSpPr>
          <p:spPr>
            <a:xfrm>
              <a:off x="3264357" y="4997913"/>
              <a:ext cx="2565711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/>
                  </a:solidFill>
                  <a:sym typeface="+mn-ea"/>
                </a:rPr>
                <a:t>负责网站前端页面开发，</a:t>
              </a:r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以及Ajax部分的开发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17" name="图片 1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780" y="1998345"/>
            <a:ext cx="2072640" cy="20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章逸凡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1989779" y="1998273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01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3164622" y="4295877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02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7386736" y="2990816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03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02195" y="3620770"/>
            <a:ext cx="2637155" cy="1134745"/>
            <a:chOff x="7386737" y="3620142"/>
            <a:chExt cx="2637450" cy="1390264"/>
          </a:xfrm>
        </p:grpSpPr>
        <p:sp>
          <p:nvSpPr>
            <p:cNvPr id="8" name="矩形 6"/>
            <p:cNvSpPr/>
            <p:nvPr/>
          </p:nvSpPr>
          <p:spPr>
            <a:xfrm>
              <a:off x="7386737" y="3620142"/>
              <a:ext cx="2637450" cy="1390264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34688" y="3736447"/>
              <a:ext cx="2473948" cy="375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ym typeface="+mn-ea"/>
                </a:rPr>
                <a:t>负责用户模块的数据库设计</a:t>
              </a:r>
              <a:endParaRPr 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90090" y="2568575"/>
            <a:ext cx="2710815" cy="932180"/>
            <a:chOff x="2130528" y="2362238"/>
            <a:chExt cx="2711124" cy="1257156"/>
          </a:xfrm>
        </p:grpSpPr>
        <p:sp>
          <p:nvSpPr>
            <p:cNvPr id="9" name="矩形 8"/>
            <p:cNvSpPr/>
            <p:nvPr/>
          </p:nvSpPr>
          <p:spPr>
            <a:xfrm>
              <a:off x="2130528" y="2362238"/>
              <a:ext cx="2637451" cy="125715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58826" y="2478543"/>
              <a:ext cx="2582826" cy="994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负责天气、咨询、出行、交通等模块的服务端Django代码的开发工作</a:t>
              </a:r>
              <a:endParaRPr lang="en-US" altLang="zh-CN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77066" y="4863042"/>
            <a:ext cx="2653002" cy="1238528"/>
            <a:chOff x="3177066" y="4863042"/>
            <a:chExt cx="2653002" cy="1238528"/>
          </a:xfrm>
        </p:grpSpPr>
        <p:sp>
          <p:nvSpPr>
            <p:cNvPr id="12" name="矩形 7"/>
            <p:cNvSpPr/>
            <p:nvPr/>
          </p:nvSpPr>
          <p:spPr>
            <a:xfrm>
              <a:off x="3177066" y="4863042"/>
              <a:ext cx="2653002" cy="123852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1"/>
            <p:cNvSpPr/>
            <p:nvPr/>
          </p:nvSpPr>
          <p:spPr>
            <a:xfrm>
              <a:off x="3264357" y="4997913"/>
              <a:ext cx="2565711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sym typeface="+mn-ea"/>
                </a:rPr>
                <a:t>负责注册、登录模块的前端页面开发、Ajax部分的开发以及后端Django部分的开发工作</a:t>
              </a:r>
              <a:endParaRPr 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17" name="图片 1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780" y="1998345"/>
            <a:ext cx="2072640" cy="20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485902" y="2163600"/>
            <a:ext cx="3378199" cy="3378195"/>
            <a:chOff x="2728823" y="2285211"/>
            <a:chExt cx="2700000" cy="2700000"/>
          </a:xfrm>
        </p:grpSpPr>
        <p:sp>
          <p:nvSpPr>
            <p:cNvPr id="33" name="椭圆 32"/>
            <p:cNvSpPr/>
            <p:nvPr/>
          </p:nvSpPr>
          <p:spPr>
            <a:xfrm>
              <a:off x="2728823" y="2285211"/>
              <a:ext cx="2700000" cy="27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18823" y="2375211"/>
              <a:ext cx="2520000" cy="25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034412" y="2590800"/>
              <a:ext cx="2088822" cy="20888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311326" y="2867714"/>
              <a:ext cx="1534994" cy="15349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567812" y="3124200"/>
              <a:ext cx="1022022" cy="1022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21866" y="3378254"/>
              <a:ext cx="513914" cy="513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61940" y="1073785"/>
            <a:ext cx="5966460" cy="3792825"/>
            <a:chOff x="6568699" y="2139748"/>
            <a:chExt cx="5242301" cy="2915184"/>
          </a:xfrm>
        </p:grpSpPr>
        <p:sp>
          <p:nvSpPr>
            <p:cNvPr id="13" name="文本框 6"/>
            <p:cNvSpPr txBox="1"/>
            <p:nvPr/>
          </p:nvSpPr>
          <p:spPr>
            <a:xfrm>
              <a:off x="8402053" y="2139748"/>
              <a:ext cx="2669690" cy="35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400" dirty="0">
                <a:solidFill>
                  <a:srgbClr val="009A6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68699" y="3197848"/>
              <a:ext cx="5242301" cy="18570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ym typeface="+mn-ea"/>
                </a:rPr>
                <a:t>和煦：字典上对和煦的解释为形容温暖的阳光。出自南朝 宋谢灵运《山居赋：“当严劲而葱倩，承和煦而芬腴。”北宋诗人郭熙云：</a:t>
              </a:r>
              <a:r>
                <a:rPr lang="en-US" altLang="zh-CN">
                  <a:sym typeface="+mn-ea"/>
                </a:rPr>
                <a:t>“</a:t>
              </a:r>
              <a:r>
                <a:rPr lang="zh-CN" altLang="en-US">
                  <a:sym typeface="+mn-ea"/>
                </a:rPr>
                <a:t>春风能解冻，和煦催耕种。</a:t>
              </a:r>
              <a:r>
                <a:rPr lang="en-US" altLang="zh-CN">
                  <a:sym typeface="+mn-ea"/>
                </a:rPr>
                <a:t>”</a:t>
              </a:r>
              <a:r>
                <a:rPr lang="zh-CN" altLang="en-US">
                  <a:sym typeface="+mn-ea"/>
                </a:rPr>
                <a:t>和煦可以敦促我们辛勤劳作，而我们现在也是一样，为了创造出更好的项目辛勤劳作着。</a:t>
              </a:r>
              <a:endParaRPr lang="en-US" altLang="zh-CN">
                <a:solidFill>
                  <a:schemeClr val="tx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>
                  <a:sym typeface="+mn-ea"/>
                </a:rPr>
                <a:t>温暖的阳光代表着晴空万里，暖光普照。也希望我们大家心情和煦，正能满满！</a:t>
              </a: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61940" y="2157095"/>
            <a:ext cx="6435090" cy="1675725"/>
            <a:chOff x="6568699" y="2146581"/>
            <a:chExt cx="5242301" cy="1287879"/>
          </a:xfrm>
        </p:grpSpPr>
        <p:sp>
          <p:nvSpPr>
            <p:cNvPr id="3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5361940" y="4064635"/>
            <a:ext cx="57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61940" y="3258185"/>
            <a:ext cx="6435090" cy="1342986"/>
            <a:chOff x="6568699" y="2146581"/>
            <a:chExt cx="5242301" cy="1032152"/>
          </a:xfrm>
        </p:grpSpPr>
        <p:sp>
          <p:nvSpPr>
            <p:cNvPr id="11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568699" y="2456449"/>
              <a:ext cx="5242301" cy="7222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361940" y="4608155"/>
            <a:ext cx="6435090" cy="12725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61940" y="4463415"/>
            <a:ext cx="6435090" cy="1675725"/>
            <a:chOff x="6568699" y="2146581"/>
            <a:chExt cx="5242301" cy="1287879"/>
          </a:xfrm>
        </p:grpSpPr>
        <p:sp>
          <p:nvSpPr>
            <p:cNvPr id="18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前言</a:t>
            </a:r>
            <a:endParaRPr 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吴迪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爬虫、数据库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1989779" y="1998273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01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3164622" y="4295877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02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7386736" y="2990816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03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02195" y="3620770"/>
            <a:ext cx="2637155" cy="1134745"/>
            <a:chOff x="7386737" y="3620142"/>
            <a:chExt cx="2637450" cy="1390264"/>
          </a:xfrm>
        </p:grpSpPr>
        <p:sp>
          <p:nvSpPr>
            <p:cNvPr id="8" name="矩形 6"/>
            <p:cNvSpPr/>
            <p:nvPr/>
          </p:nvSpPr>
          <p:spPr>
            <a:xfrm>
              <a:off x="7386737" y="3620142"/>
              <a:ext cx="2637450" cy="1390264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34688" y="3736447"/>
              <a:ext cx="2473948" cy="903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ym typeface="+mn-ea"/>
                </a:rPr>
                <a:t>负责新闻、景点天气部分的数据库设计，以及项目文档的编写</a:t>
              </a:r>
              <a:endParaRPr 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90090" y="2568575"/>
            <a:ext cx="2710815" cy="932180"/>
            <a:chOff x="2130528" y="2362238"/>
            <a:chExt cx="2711124" cy="1257156"/>
          </a:xfrm>
        </p:grpSpPr>
        <p:sp>
          <p:nvSpPr>
            <p:cNvPr id="9" name="矩形 8"/>
            <p:cNvSpPr/>
            <p:nvPr/>
          </p:nvSpPr>
          <p:spPr>
            <a:xfrm>
              <a:off x="2130528" y="2362238"/>
              <a:ext cx="2637451" cy="125715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58826" y="2478543"/>
              <a:ext cx="2582826" cy="994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负责天气、交通、旅游、城市等各类新闻数据的自动爬取、清洗、入库工作</a:t>
              </a:r>
              <a:endParaRPr lang="en-US" altLang="zh-CN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77066" y="4863042"/>
            <a:ext cx="2653002" cy="1238528"/>
            <a:chOff x="3177066" y="4863042"/>
            <a:chExt cx="2653002" cy="1238528"/>
          </a:xfrm>
        </p:grpSpPr>
        <p:sp>
          <p:nvSpPr>
            <p:cNvPr id="12" name="矩形 7"/>
            <p:cNvSpPr/>
            <p:nvPr/>
          </p:nvSpPr>
          <p:spPr>
            <a:xfrm>
              <a:off x="3177066" y="4863042"/>
              <a:ext cx="2653002" cy="123852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1"/>
            <p:cNvSpPr/>
            <p:nvPr/>
          </p:nvSpPr>
          <p:spPr>
            <a:xfrm>
              <a:off x="3264357" y="4997913"/>
              <a:ext cx="2565711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sym typeface="+mn-ea"/>
                </a:rPr>
                <a:t>负责景点天气数据的自动爬取、清洗、入库工作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17" name="图片 1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780" y="1998345"/>
            <a:ext cx="2072640" cy="20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左晶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1989779" y="1998273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01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3164622" y="4295877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02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7386736" y="2990816"/>
            <a:ext cx="2637451" cy="458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  <a:sym typeface="+mn-ea"/>
              </a:rPr>
              <a:t>Business 03</a:t>
            </a:r>
            <a:endParaRPr lang="en-US" altLang="zh-CN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02195" y="3620770"/>
            <a:ext cx="2637155" cy="1134745"/>
            <a:chOff x="7386737" y="3620142"/>
            <a:chExt cx="2637450" cy="1390264"/>
          </a:xfrm>
        </p:grpSpPr>
        <p:sp>
          <p:nvSpPr>
            <p:cNvPr id="8" name="矩形 6"/>
            <p:cNvSpPr/>
            <p:nvPr/>
          </p:nvSpPr>
          <p:spPr>
            <a:xfrm>
              <a:off x="7386737" y="3620142"/>
              <a:ext cx="2637450" cy="1390264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34688" y="3736447"/>
              <a:ext cx="2473948" cy="375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ym typeface="+mn-ea"/>
                </a:rPr>
                <a:t>负责项目文档的编写</a:t>
              </a:r>
              <a:endParaRPr 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90090" y="2568575"/>
            <a:ext cx="2710815" cy="932180"/>
            <a:chOff x="2130528" y="2362238"/>
            <a:chExt cx="2711124" cy="1257156"/>
          </a:xfrm>
        </p:grpSpPr>
        <p:sp>
          <p:nvSpPr>
            <p:cNvPr id="9" name="矩形 8"/>
            <p:cNvSpPr/>
            <p:nvPr/>
          </p:nvSpPr>
          <p:spPr>
            <a:xfrm>
              <a:off x="2130528" y="2362238"/>
              <a:ext cx="2637451" cy="125715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58826" y="2478543"/>
              <a:ext cx="2582826" cy="994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负责</a:t>
              </a:r>
              <a:r>
                <a:rPr lang="en-US" altLang="en-US" sz="1400" dirty="0">
                  <a:solidFill>
                    <a:schemeClr val="tx1"/>
                  </a:solidFill>
                  <a:sym typeface="+mn-ea"/>
                </a:rPr>
                <a:t>实时天气、当日天气、以及预测天气等API数据</a:t>
              </a:r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的自动</a:t>
              </a:r>
              <a:r>
                <a:rPr lang="en-US" altLang="en-US" sz="1400" dirty="0">
                  <a:solidFill>
                    <a:schemeClr val="tx1"/>
                  </a:solidFill>
                  <a:sym typeface="+mn-ea"/>
                </a:rPr>
                <a:t>获取及</a:t>
              </a:r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入库等工作</a:t>
              </a:r>
              <a:endParaRPr lang="en-US" altLang="zh-CN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77066" y="4863042"/>
            <a:ext cx="2653002" cy="1238528"/>
            <a:chOff x="3177066" y="4863042"/>
            <a:chExt cx="2653002" cy="1238528"/>
          </a:xfrm>
        </p:grpSpPr>
        <p:sp>
          <p:nvSpPr>
            <p:cNvPr id="12" name="矩形 7"/>
            <p:cNvSpPr/>
            <p:nvPr/>
          </p:nvSpPr>
          <p:spPr>
            <a:xfrm>
              <a:off x="3177066" y="4863042"/>
              <a:ext cx="2653002" cy="123852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1"/>
            <p:cNvSpPr/>
            <p:nvPr/>
          </p:nvSpPr>
          <p:spPr>
            <a:xfrm>
              <a:off x="3264357" y="4997913"/>
              <a:ext cx="2565711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sym typeface="+mn-ea"/>
                </a:rPr>
                <a:t>负责天气数据部分的数据库设计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17" name="图片 1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780" y="1998345"/>
            <a:ext cx="2072640" cy="20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V="1">
            <a:off x="0" y="-1"/>
            <a:ext cx="3455894" cy="3334871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1183341"/>
            <a:ext cx="5688107" cy="5674659"/>
          </a:xfrm>
          <a:prstGeom prst="rtTriangle">
            <a:avLst/>
          </a:prstGeom>
          <a:solidFill>
            <a:srgbClr val="007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69794" y="1499346"/>
            <a:ext cx="2615453" cy="2615453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304800" dist="254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1"/>
            </p:custDataLst>
          </p:nvPr>
        </p:nvSpPr>
        <p:spPr>
          <a:xfrm>
            <a:off x="3778250" y="2028825"/>
            <a:ext cx="1198245" cy="2773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PA_文本框 5"/>
          <p:cNvSpPr txBox="1"/>
          <p:nvPr>
            <p:custDataLst>
              <p:tags r:id="rId2"/>
            </p:custDataLst>
          </p:nvPr>
        </p:nvSpPr>
        <p:spPr>
          <a:xfrm>
            <a:off x="7722128" y="2230412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PA_文本框 6"/>
          <p:cNvSpPr txBox="1"/>
          <p:nvPr>
            <p:custDataLst>
              <p:tags r:id="rId3"/>
            </p:custDataLst>
          </p:nvPr>
        </p:nvSpPr>
        <p:spPr>
          <a:xfrm>
            <a:off x="7722128" y="3566489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PA_文本框 7"/>
          <p:cNvSpPr txBox="1"/>
          <p:nvPr>
            <p:custDataLst>
              <p:tags r:id="rId4"/>
            </p:custDataLst>
          </p:nvPr>
        </p:nvSpPr>
        <p:spPr>
          <a:xfrm>
            <a:off x="7722128" y="49050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1625" y="503555"/>
            <a:ext cx="2480310" cy="749300"/>
            <a:chOff x="8187" y="1225"/>
            <a:chExt cx="3906" cy="1180"/>
          </a:xfrm>
        </p:grpSpPr>
        <p:sp>
          <p:nvSpPr>
            <p:cNvPr id="9" name="PA_文本框 4"/>
            <p:cNvSpPr txBox="1"/>
            <p:nvPr>
              <p:custDataLst>
                <p:tags r:id="rId5"/>
              </p:custDataLst>
            </p:nvPr>
          </p:nvSpPr>
          <p:spPr>
            <a:xfrm>
              <a:off x="9561" y="1404"/>
              <a:ext cx="253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项目简介</a:t>
              </a:r>
              <a:endParaRPr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4" name="PA_文本框 9"/>
            <p:cNvSpPr txBox="1"/>
            <p:nvPr>
              <p:custDataLst>
                <p:tags r:id="rId6"/>
              </p:custDataLst>
            </p:nvPr>
          </p:nvSpPr>
          <p:spPr>
            <a:xfrm>
              <a:off x="8187" y="12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81625" y="1663065"/>
            <a:ext cx="6230620" cy="749300"/>
            <a:chOff x="8187" y="3195"/>
            <a:chExt cx="9812" cy="1180"/>
          </a:xfrm>
        </p:grpSpPr>
        <p:sp>
          <p:nvSpPr>
            <p:cNvPr id="15" name="PA_文本框 11"/>
            <p:cNvSpPr txBox="1"/>
            <p:nvPr>
              <p:custDataLst>
                <p:tags r:id="rId7"/>
              </p:custDataLst>
            </p:nvPr>
          </p:nvSpPr>
          <p:spPr>
            <a:xfrm>
              <a:off x="8187" y="319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561" y="3374"/>
              <a:ext cx="84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模块介绍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1625" y="2858770"/>
            <a:ext cx="5808345" cy="749300"/>
            <a:chOff x="8187" y="5438"/>
            <a:chExt cx="9147" cy="1180"/>
          </a:xfrm>
        </p:grpSpPr>
        <p:sp>
          <p:nvSpPr>
            <p:cNvPr id="16" name="PA_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187" y="5438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00" y="5658"/>
              <a:ext cx="7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项目分工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1737" y="4044348"/>
            <a:ext cx="5953013" cy="749462"/>
            <a:chOff x="8187" y="7545"/>
            <a:chExt cx="9375" cy="1180"/>
          </a:xfrm>
        </p:grpSpPr>
        <p:sp>
          <p:nvSpPr>
            <p:cNvPr id="17" name="PA_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187" y="754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rgbClr val="FF0000"/>
                  </a:solidFill>
                  <a:cs typeface="+mn-ea"/>
                  <a:sym typeface="+mn-lt"/>
                </a:rPr>
                <a:t>04</a:t>
              </a:r>
              <a:endParaRPr lang="en-US" altLang="zh-CN" sz="40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00" y="772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项目经历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PA_文本框 7"/>
          <p:cNvSpPr txBox="1"/>
          <p:nvPr>
            <p:custDataLst>
              <p:tags r:id="rId10"/>
            </p:custDataLst>
          </p:nvPr>
        </p:nvSpPr>
        <p:spPr>
          <a:xfrm>
            <a:off x="7727208" y="57178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86817" y="5238148"/>
            <a:ext cx="5953013" cy="749462"/>
            <a:chOff x="8195" y="8825"/>
            <a:chExt cx="9375" cy="1180"/>
          </a:xfrm>
        </p:grpSpPr>
        <p:sp>
          <p:nvSpPr>
            <p:cNvPr id="18" name="PA_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8195" y="88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en-US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9708" y="900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总结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项目初期</a:t>
            </a:r>
            <a:endParaRPr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34745" y="2700020"/>
            <a:ext cx="99682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ym typeface="+mn-ea"/>
              </a:rPr>
              <a:t>在项目的初期，我们</a:t>
            </a:r>
            <a:r>
              <a:rPr lang="en-US" altLang="zh-CN" sz="2400" dirty="0">
                <a:sym typeface="+mn-ea"/>
              </a:rPr>
              <a:t>制定</a:t>
            </a:r>
            <a:r>
              <a:rPr lang="zh-CN" altLang="en-US" sz="2400" dirty="0">
                <a:sym typeface="+mn-ea"/>
              </a:rPr>
              <a:t>项目的主题，是以</a:t>
            </a:r>
            <a:r>
              <a:rPr lang="en-US" altLang="zh-CN" sz="2400" dirty="0">
                <a:sym typeface="+mn-ea"/>
              </a:rPr>
              <a:t>城市天气预报为核心的新闻推荐网站</a:t>
            </a:r>
            <a:r>
              <a:rPr lang="zh-CN" altLang="en-US" sz="2400" dirty="0">
                <a:sym typeface="+mn-ea"/>
              </a:rPr>
              <a:t>，然后开始思考这个视频网站都有什么功能，初期的时候我们计划了无数个功能， 结合了多个网站的优点和自身需求</a:t>
            </a:r>
            <a:r>
              <a:rPr lang="en-US" altLang="zh-CN" sz="2400" dirty="0">
                <a:sym typeface="+mn-ea"/>
              </a:rPr>
              <a:t>，最后敲定了整个项目计划</a:t>
            </a:r>
            <a:r>
              <a:rPr lang="en-US" altLang="en-US" sz="2400" dirty="0">
                <a:sym typeface="+mn-ea"/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项目中期</a:t>
            </a:r>
            <a:endParaRPr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34745" y="2700020"/>
            <a:ext cx="99682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dirty="0">
                <a:sym typeface="+mn-ea"/>
              </a:rPr>
              <a:t>计划永远是理想的，现实也同样是残忍的，伴随着计划的执行我们开始。无数张算草纸的布局，无数的用例分析，一个又一个的功能被我们PASS，从一开始的穿衣搭配推荐功能到后来的旅游路线和实时交通路况，我们遇到了无数的阻碍虽然有所克服但是依然有许多遗憾</a:t>
            </a:r>
            <a:r>
              <a:rPr lang="en-US" sz="2400" dirty="0">
                <a:sym typeface="+mn-ea"/>
              </a:rPr>
              <a:t>。</a:t>
            </a:r>
            <a:endParaRPr lang="en-US" sz="24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项目末期</a:t>
            </a:r>
            <a:endParaRPr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34745" y="2700020"/>
            <a:ext cx="9968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dirty="0">
                <a:sym typeface="+mn-ea"/>
              </a:rPr>
              <a:t>虽然计划中的多个功能无法实现，但是我们用努力证实我们可以，一个又一个的困难，异步，局部的优化还有部署等等，在不断地努力下，最后完成了这个项目。虽然期间并非一帆风顺，但最终的一切都变成了收获。</a:t>
            </a:r>
            <a:endParaRPr sz="24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V="1">
            <a:off x="0" y="-1"/>
            <a:ext cx="3455894" cy="3334871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1183341"/>
            <a:ext cx="5688107" cy="5674659"/>
          </a:xfrm>
          <a:prstGeom prst="rtTriangle">
            <a:avLst/>
          </a:prstGeom>
          <a:solidFill>
            <a:srgbClr val="007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69794" y="1499346"/>
            <a:ext cx="2615453" cy="2615453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304800" dist="254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1"/>
            </p:custDataLst>
          </p:nvPr>
        </p:nvSpPr>
        <p:spPr>
          <a:xfrm>
            <a:off x="3778250" y="2028825"/>
            <a:ext cx="1198245" cy="2773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PA_文本框 5"/>
          <p:cNvSpPr txBox="1"/>
          <p:nvPr>
            <p:custDataLst>
              <p:tags r:id="rId2"/>
            </p:custDataLst>
          </p:nvPr>
        </p:nvSpPr>
        <p:spPr>
          <a:xfrm>
            <a:off x="7722128" y="2230412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PA_文本框 6"/>
          <p:cNvSpPr txBox="1"/>
          <p:nvPr>
            <p:custDataLst>
              <p:tags r:id="rId3"/>
            </p:custDataLst>
          </p:nvPr>
        </p:nvSpPr>
        <p:spPr>
          <a:xfrm>
            <a:off x="7722128" y="3566489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PA_文本框 7"/>
          <p:cNvSpPr txBox="1"/>
          <p:nvPr>
            <p:custDataLst>
              <p:tags r:id="rId4"/>
            </p:custDataLst>
          </p:nvPr>
        </p:nvSpPr>
        <p:spPr>
          <a:xfrm>
            <a:off x="7722128" y="49050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1625" y="503555"/>
            <a:ext cx="2480310" cy="749300"/>
            <a:chOff x="8187" y="1225"/>
            <a:chExt cx="3906" cy="1180"/>
          </a:xfrm>
        </p:grpSpPr>
        <p:sp>
          <p:nvSpPr>
            <p:cNvPr id="9" name="PA_文本框 4"/>
            <p:cNvSpPr txBox="1"/>
            <p:nvPr>
              <p:custDataLst>
                <p:tags r:id="rId5"/>
              </p:custDataLst>
            </p:nvPr>
          </p:nvSpPr>
          <p:spPr>
            <a:xfrm>
              <a:off x="9561" y="1404"/>
              <a:ext cx="253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项目简介</a:t>
              </a:r>
              <a:endParaRPr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4" name="PA_文本框 9"/>
            <p:cNvSpPr txBox="1"/>
            <p:nvPr>
              <p:custDataLst>
                <p:tags r:id="rId6"/>
              </p:custDataLst>
            </p:nvPr>
          </p:nvSpPr>
          <p:spPr>
            <a:xfrm>
              <a:off x="8187" y="12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81625" y="1663065"/>
            <a:ext cx="6230620" cy="749300"/>
            <a:chOff x="8187" y="3195"/>
            <a:chExt cx="9812" cy="1180"/>
          </a:xfrm>
        </p:grpSpPr>
        <p:sp>
          <p:nvSpPr>
            <p:cNvPr id="15" name="PA_文本框 11"/>
            <p:cNvSpPr txBox="1"/>
            <p:nvPr>
              <p:custDataLst>
                <p:tags r:id="rId7"/>
              </p:custDataLst>
            </p:nvPr>
          </p:nvSpPr>
          <p:spPr>
            <a:xfrm>
              <a:off x="8187" y="319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561" y="3374"/>
              <a:ext cx="84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模块介绍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1625" y="2858770"/>
            <a:ext cx="5808345" cy="749300"/>
            <a:chOff x="8187" y="5438"/>
            <a:chExt cx="9147" cy="1180"/>
          </a:xfrm>
        </p:grpSpPr>
        <p:sp>
          <p:nvSpPr>
            <p:cNvPr id="16" name="PA_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187" y="5438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00" y="5658"/>
              <a:ext cx="7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项目分工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1737" y="4044348"/>
            <a:ext cx="5953013" cy="749462"/>
            <a:chOff x="8187" y="7545"/>
            <a:chExt cx="9375" cy="1180"/>
          </a:xfrm>
        </p:grpSpPr>
        <p:sp>
          <p:nvSpPr>
            <p:cNvPr id="17" name="PA_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187" y="754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00" y="772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项目经历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PA_文本框 7"/>
          <p:cNvSpPr txBox="1"/>
          <p:nvPr>
            <p:custDataLst>
              <p:tags r:id="rId10"/>
            </p:custDataLst>
          </p:nvPr>
        </p:nvSpPr>
        <p:spPr>
          <a:xfrm>
            <a:off x="7727208" y="57178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86817" y="5238148"/>
            <a:ext cx="5953013" cy="749462"/>
            <a:chOff x="8195" y="8825"/>
            <a:chExt cx="9375" cy="1180"/>
          </a:xfrm>
        </p:grpSpPr>
        <p:sp>
          <p:nvSpPr>
            <p:cNvPr id="18" name="PA_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8195" y="88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algn="ctr"/>
              <a:r>
                <a:rPr lang="en-US" altLang="zh-CN" sz="4000" dirty="0">
                  <a:solidFill>
                    <a:srgbClr val="FF0000"/>
                  </a:solidFill>
                  <a:cs typeface="+mn-ea"/>
                  <a:sym typeface="+mn-lt"/>
                </a:rPr>
                <a:t>0</a:t>
              </a:r>
              <a:r>
                <a:rPr lang="en-US" altLang="en-US" sz="4000" dirty="0">
                  <a:solidFill>
                    <a:srgbClr val="FF0000"/>
                  </a:solidFill>
                  <a:cs typeface="+mn-ea"/>
                  <a:sym typeface="+mn-lt"/>
                </a:rPr>
                <a:t>5</a:t>
              </a:r>
              <a:endParaRPr lang="en-US" altLang="en-US" sz="40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9708" y="900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总结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5790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经验与教训</a:t>
            </a:r>
            <a:endParaRPr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681990" y="1045210"/>
            <a:ext cx="11294110" cy="5210810"/>
            <a:chOff x="4042326" y="3828098"/>
            <a:chExt cx="2653002" cy="1958826"/>
          </a:xfrm>
        </p:grpSpPr>
        <p:sp>
          <p:nvSpPr>
            <p:cNvPr id="28" name="矩形 27"/>
            <p:cNvSpPr/>
            <p:nvPr/>
          </p:nvSpPr>
          <p:spPr>
            <a:xfrm>
              <a:off x="4042326" y="3861567"/>
              <a:ext cx="2653002" cy="192535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042326" y="3828098"/>
              <a:ext cx="2591372" cy="28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矩形 1"/>
          <p:cNvSpPr/>
          <p:nvPr/>
        </p:nvSpPr>
        <p:spPr>
          <a:xfrm rot="18914105">
            <a:off x="4624678" y="3018008"/>
            <a:ext cx="1550526" cy="329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矩形 4"/>
          <p:cNvSpPr/>
          <p:nvPr/>
        </p:nvSpPr>
        <p:spPr>
          <a:xfrm rot="2685895" flipH="1">
            <a:off x="4895599" y="4146542"/>
            <a:ext cx="1550526" cy="329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685895" flipH="1">
            <a:off x="5768815" y="2751565"/>
            <a:ext cx="1550526" cy="329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8914105">
            <a:off x="6052436" y="3880099"/>
            <a:ext cx="1550526" cy="329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5729645" y="3234612"/>
            <a:ext cx="755650" cy="758825"/>
          </a:xfrm>
          <a:custGeom>
            <a:avLst/>
            <a:gdLst>
              <a:gd name="T0" fmla="*/ 186 w 199"/>
              <a:gd name="T1" fmla="*/ 80 h 200"/>
              <a:gd name="T2" fmla="*/ 170 w 199"/>
              <a:gd name="T3" fmla="*/ 80 h 200"/>
              <a:gd name="T4" fmla="*/ 163 w 199"/>
              <a:gd name="T5" fmla="*/ 64 h 200"/>
              <a:gd name="T6" fmla="*/ 175 w 199"/>
              <a:gd name="T7" fmla="*/ 52 h 200"/>
              <a:gd name="T8" fmla="*/ 175 w 199"/>
              <a:gd name="T9" fmla="*/ 33 h 200"/>
              <a:gd name="T10" fmla="*/ 165 w 199"/>
              <a:gd name="T11" fmla="*/ 24 h 200"/>
              <a:gd name="T12" fmla="*/ 146 w 199"/>
              <a:gd name="T13" fmla="*/ 24 h 200"/>
              <a:gd name="T14" fmla="*/ 135 w 199"/>
              <a:gd name="T15" fmla="*/ 36 h 200"/>
              <a:gd name="T16" fmla="*/ 120 w 199"/>
              <a:gd name="T17" fmla="*/ 30 h 200"/>
              <a:gd name="T18" fmla="*/ 120 w 199"/>
              <a:gd name="T19" fmla="*/ 13 h 200"/>
              <a:gd name="T20" fmla="*/ 106 w 199"/>
              <a:gd name="T21" fmla="*/ 0 h 200"/>
              <a:gd name="T22" fmla="*/ 93 w 199"/>
              <a:gd name="T23" fmla="*/ 0 h 200"/>
              <a:gd name="T24" fmla="*/ 80 w 199"/>
              <a:gd name="T25" fmla="*/ 13 h 200"/>
              <a:gd name="T26" fmla="*/ 80 w 199"/>
              <a:gd name="T27" fmla="*/ 30 h 200"/>
              <a:gd name="T28" fmla="*/ 64 w 199"/>
              <a:gd name="T29" fmla="*/ 36 h 200"/>
              <a:gd name="T30" fmla="*/ 52 w 199"/>
              <a:gd name="T31" fmla="*/ 24 h 200"/>
              <a:gd name="T32" fmla="*/ 33 w 199"/>
              <a:gd name="T33" fmla="*/ 24 h 200"/>
              <a:gd name="T34" fmla="*/ 24 w 199"/>
              <a:gd name="T35" fmla="*/ 33 h 200"/>
              <a:gd name="T36" fmla="*/ 24 w 199"/>
              <a:gd name="T37" fmla="*/ 52 h 200"/>
              <a:gd name="T38" fmla="*/ 36 w 199"/>
              <a:gd name="T39" fmla="*/ 64 h 200"/>
              <a:gd name="T40" fmla="*/ 29 w 199"/>
              <a:gd name="T41" fmla="*/ 80 h 200"/>
              <a:gd name="T42" fmla="*/ 13 w 199"/>
              <a:gd name="T43" fmla="*/ 80 h 200"/>
              <a:gd name="T44" fmla="*/ 0 w 199"/>
              <a:gd name="T45" fmla="*/ 93 h 200"/>
              <a:gd name="T46" fmla="*/ 0 w 199"/>
              <a:gd name="T47" fmla="*/ 107 h 200"/>
              <a:gd name="T48" fmla="*/ 13 w 199"/>
              <a:gd name="T49" fmla="*/ 120 h 200"/>
              <a:gd name="T50" fmla="*/ 29 w 199"/>
              <a:gd name="T51" fmla="*/ 120 h 200"/>
              <a:gd name="T52" fmla="*/ 35 w 199"/>
              <a:gd name="T53" fmla="*/ 135 h 200"/>
              <a:gd name="T54" fmla="*/ 24 w 199"/>
              <a:gd name="T55" fmla="*/ 147 h 200"/>
              <a:gd name="T56" fmla="*/ 24 w 199"/>
              <a:gd name="T57" fmla="*/ 166 h 200"/>
              <a:gd name="T58" fmla="*/ 33 w 199"/>
              <a:gd name="T59" fmla="*/ 175 h 200"/>
              <a:gd name="T60" fmla="*/ 52 w 199"/>
              <a:gd name="T61" fmla="*/ 175 h 200"/>
              <a:gd name="T62" fmla="*/ 63 w 199"/>
              <a:gd name="T63" fmla="*/ 163 h 200"/>
              <a:gd name="T64" fmla="*/ 80 w 199"/>
              <a:gd name="T65" fmla="*/ 170 h 200"/>
              <a:gd name="T66" fmla="*/ 80 w 199"/>
              <a:gd name="T67" fmla="*/ 186 h 200"/>
              <a:gd name="T68" fmla="*/ 93 w 199"/>
              <a:gd name="T69" fmla="*/ 200 h 200"/>
              <a:gd name="T70" fmla="*/ 106 w 199"/>
              <a:gd name="T71" fmla="*/ 200 h 200"/>
              <a:gd name="T72" fmla="*/ 120 w 199"/>
              <a:gd name="T73" fmla="*/ 186 h 200"/>
              <a:gd name="T74" fmla="*/ 120 w 199"/>
              <a:gd name="T75" fmla="*/ 170 h 200"/>
              <a:gd name="T76" fmla="*/ 135 w 199"/>
              <a:gd name="T77" fmla="*/ 164 h 200"/>
              <a:gd name="T78" fmla="*/ 146 w 199"/>
              <a:gd name="T79" fmla="*/ 175 h 200"/>
              <a:gd name="T80" fmla="*/ 165 w 199"/>
              <a:gd name="T81" fmla="*/ 175 h 200"/>
              <a:gd name="T82" fmla="*/ 175 w 199"/>
              <a:gd name="T83" fmla="*/ 166 h 200"/>
              <a:gd name="T84" fmla="*/ 175 w 199"/>
              <a:gd name="T85" fmla="*/ 147 h 200"/>
              <a:gd name="T86" fmla="*/ 163 w 199"/>
              <a:gd name="T87" fmla="*/ 135 h 200"/>
              <a:gd name="T88" fmla="*/ 170 w 199"/>
              <a:gd name="T89" fmla="*/ 120 h 200"/>
              <a:gd name="T90" fmla="*/ 186 w 199"/>
              <a:gd name="T91" fmla="*/ 120 h 200"/>
              <a:gd name="T92" fmla="*/ 199 w 199"/>
              <a:gd name="T93" fmla="*/ 107 h 200"/>
              <a:gd name="T94" fmla="*/ 199 w 199"/>
              <a:gd name="T95" fmla="*/ 93 h 200"/>
              <a:gd name="T96" fmla="*/ 186 w 199"/>
              <a:gd name="T97" fmla="*/ 80 h 200"/>
              <a:gd name="T98" fmla="*/ 100 w 199"/>
              <a:gd name="T99" fmla="*/ 140 h 200"/>
              <a:gd name="T100" fmla="*/ 60 w 199"/>
              <a:gd name="T101" fmla="*/ 100 h 200"/>
              <a:gd name="T102" fmla="*/ 100 w 199"/>
              <a:gd name="T103" fmla="*/ 60 h 200"/>
              <a:gd name="T104" fmla="*/ 139 w 199"/>
              <a:gd name="T105" fmla="*/ 100 h 200"/>
              <a:gd name="T106" fmla="*/ 100 w 199"/>
              <a:gd name="T107" fmla="*/ 140 h 200"/>
              <a:gd name="T108" fmla="*/ 100 w 199"/>
              <a:gd name="T109" fmla="*/ 80 h 200"/>
              <a:gd name="T110" fmla="*/ 80 w 199"/>
              <a:gd name="T111" fmla="*/ 100 h 200"/>
              <a:gd name="T112" fmla="*/ 100 w 199"/>
              <a:gd name="T113" fmla="*/ 120 h 200"/>
              <a:gd name="T114" fmla="*/ 120 w 199"/>
              <a:gd name="T115" fmla="*/ 100 h 200"/>
              <a:gd name="T116" fmla="*/ 100 w 199"/>
              <a:gd name="T117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200">
                <a:moveTo>
                  <a:pt x="186" y="80"/>
                </a:moveTo>
                <a:cubicBezTo>
                  <a:pt x="170" y="80"/>
                  <a:pt x="170" y="80"/>
                  <a:pt x="170" y="80"/>
                </a:cubicBezTo>
                <a:cubicBezTo>
                  <a:pt x="168" y="74"/>
                  <a:pt x="166" y="69"/>
                  <a:pt x="163" y="64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80" y="47"/>
                  <a:pt x="180" y="38"/>
                  <a:pt x="175" y="33"/>
                </a:cubicBezTo>
                <a:cubicBezTo>
                  <a:pt x="165" y="24"/>
                  <a:pt x="165" y="24"/>
                  <a:pt x="165" y="24"/>
                </a:cubicBezTo>
                <a:cubicBezTo>
                  <a:pt x="160" y="19"/>
                  <a:pt x="152" y="19"/>
                  <a:pt x="146" y="24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0" y="33"/>
                  <a:pt x="125" y="31"/>
                  <a:pt x="120" y="30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6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6" y="0"/>
                  <a:pt x="80" y="6"/>
                  <a:pt x="80" y="13"/>
                </a:cubicBezTo>
                <a:cubicBezTo>
                  <a:pt x="80" y="30"/>
                  <a:pt x="80" y="30"/>
                  <a:pt x="80" y="30"/>
                </a:cubicBezTo>
                <a:cubicBezTo>
                  <a:pt x="74" y="31"/>
                  <a:pt x="69" y="33"/>
                  <a:pt x="64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47" y="19"/>
                  <a:pt x="38" y="19"/>
                  <a:pt x="33" y="24"/>
                </a:cubicBezTo>
                <a:cubicBezTo>
                  <a:pt x="24" y="33"/>
                  <a:pt x="24" y="33"/>
                  <a:pt x="24" y="33"/>
                </a:cubicBezTo>
                <a:cubicBezTo>
                  <a:pt x="18" y="38"/>
                  <a:pt x="18" y="47"/>
                  <a:pt x="24" y="52"/>
                </a:cubicBezTo>
                <a:cubicBezTo>
                  <a:pt x="36" y="64"/>
                  <a:pt x="36" y="64"/>
                  <a:pt x="36" y="64"/>
                </a:cubicBezTo>
                <a:cubicBezTo>
                  <a:pt x="33" y="69"/>
                  <a:pt x="31" y="74"/>
                  <a:pt x="29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6" y="80"/>
                  <a:pt x="0" y="86"/>
                  <a:pt x="0" y="93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6" y="120"/>
                  <a:pt x="13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1" y="125"/>
                  <a:pt x="33" y="130"/>
                  <a:pt x="35" y="135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18" y="152"/>
                  <a:pt x="18" y="160"/>
                  <a:pt x="24" y="166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8" y="180"/>
                  <a:pt x="47" y="180"/>
                  <a:pt x="52" y="175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9" y="166"/>
                  <a:pt x="74" y="169"/>
                  <a:pt x="80" y="170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94"/>
                  <a:pt x="86" y="200"/>
                  <a:pt x="93" y="200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14" y="200"/>
                  <a:pt x="120" y="194"/>
                  <a:pt x="120" y="186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5" y="169"/>
                  <a:pt x="130" y="166"/>
                  <a:pt x="135" y="164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2" y="180"/>
                  <a:pt x="160" y="180"/>
                  <a:pt x="165" y="175"/>
                </a:cubicBezTo>
                <a:cubicBezTo>
                  <a:pt x="175" y="166"/>
                  <a:pt x="175" y="166"/>
                  <a:pt x="175" y="166"/>
                </a:cubicBezTo>
                <a:cubicBezTo>
                  <a:pt x="180" y="160"/>
                  <a:pt x="180" y="152"/>
                  <a:pt x="175" y="147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66" y="131"/>
                  <a:pt x="168" y="125"/>
                  <a:pt x="170" y="120"/>
                </a:cubicBezTo>
                <a:cubicBezTo>
                  <a:pt x="186" y="120"/>
                  <a:pt x="186" y="120"/>
                  <a:pt x="186" y="120"/>
                </a:cubicBezTo>
                <a:cubicBezTo>
                  <a:pt x="193" y="120"/>
                  <a:pt x="199" y="114"/>
                  <a:pt x="199" y="107"/>
                </a:cubicBezTo>
                <a:cubicBezTo>
                  <a:pt x="199" y="93"/>
                  <a:pt x="199" y="93"/>
                  <a:pt x="199" y="93"/>
                </a:cubicBezTo>
                <a:cubicBezTo>
                  <a:pt x="199" y="86"/>
                  <a:pt x="193" y="80"/>
                  <a:pt x="186" y="80"/>
                </a:cubicBezTo>
                <a:close/>
                <a:moveTo>
                  <a:pt x="100" y="140"/>
                </a:moveTo>
                <a:cubicBezTo>
                  <a:pt x="78" y="140"/>
                  <a:pt x="60" y="122"/>
                  <a:pt x="60" y="100"/>
                </a:cubicBezTo>
                <a:cubicBezTo>
                  <a:pt x="60" y="78"/>
                  <a:pt x="78" y="60"/>
                  <a:pt x="100" y="60"/>
                </a:cubicBezTo>
                <a:cubicBezTo>
                  <a:pt x="122" y="60"/>
                  <a:pt x="139" y="78"/>
                  <a:pt x="139" y="100"/>
                </a:cubicBezTo>
                <a:cubicBezTo>
                  <a:pt x="139" y="122"/>
                  <a:pt x="122" y="140"/>
                  <a:pt x="100" y="140"/>
                </a:cubicBezTo>
                <a:close/>
                <a:moveTo>
                  <a:pt x="100" y="80"/>
                </a:moveTo>
                <a:cubicBezTo>
                  <a:pt x="89" y="80"/>
                  <a:pt x="80" y="89"/>
                  <a:pt x="80" y="100"/>
                </a:cubicBezTo>
                <a:cubicBezTo>
                  <a:pt x="80" y="111"/>
                  <a:pt x="89" y="120"/>
                  <a:pt x="100" y="120"/>
                </a:cubicBezTo>
                <a:cubicBezTo>
                  <a:pt x="111" y="120"/>
                  <a:pt x="120" y="111"/>
                  <a:pt x="120" y="100"/>
                </a:cubicBezTo>
                <a:cubicBezTo>
                  <a:pt x="120" y="89"/>
                  <a:pt x="111" y="80"/>
                  <a:pt x="100" y="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5422" y="2157086"/>
            <a:ext cx="15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chemeClr val="tx1"/>
                </a:solidFill>
                <a:latin typeface="Elephant" panose="02020904090505020303" pitchFamily="18" charset="0"/>
              </a:rPr>
              <a:t>01</a:t>
            </a:r>
            <a:endParaRPr lang="en-US" altLang="zh-CN" sz="4000" dirty="0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75672" y="3993506"/>
            <a:ext cx="15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chemeClr val="tx1"/>
                </a:solidFill>
                <a:latin typeface="Elephant" panose="02020904090505020303" pitchFamily="18" charset="0"/>
              </a:rPr>
              <a:t>02</a:t>
            </a:r>
            <a:endParaRPr lang="en-US" altLang="zh-CN" sz="4000" dirty="0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85577" y="2068821"/>
            <a:ext cx="15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chemeClr val="tx1"/>
                </a:solidFill>
                <a:latin typeface="Elephant" panose="02020904090505020303" pitchFamily="18" charset="0"/>
              </a:rPr>
              <a:t>04</a:t>
            </a:r>
            <a:endParaRPr lang="en-US" altLang="zh-CN" sz="4000" dirty="0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5827" y="3993506"/>
            <a:ext cx="15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chemeClr val="tx1"/>
                </a:solidFill>
                <a:latin typeface="Elephant" panose="02020904090505020303" pitchFamily="18" charset="0"/>
              </a:rPr>
              <a:t>03</a:t>
            </a:r>
            <a:endParaRPr lang="en-US" altLang="zh-CN" sz="4000" dirty="0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36280" y="1767205"/>
            <a:ext cx="3040380" cy="1599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项目范围，功能边界要清晰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将项目范围及边界清晰罗列，是把控项目开发进度的必要程序。而将一个大项目分解成一个个的小项目，可以帮助我们更加精确的估计出工作量，并对项目开发的进度及时跟进。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35973" y="4217728"/>
            <a:ext cx="2582826" cy="1599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信息交换要及时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团队成员只有始终保持沟通讨论，才能保证每个人都能及时接收到最新的，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使得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项目顺利进行，避免因信息交换不及时导致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的不必要的麻烦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8435" y="4376420"/>
            <a:ext cx="271272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注意沟通技巧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高效沟通是项目成功的决定因素。小组组员之间要能够准确而又快速的表达自己的意图和思路。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6"/>
          <p:cNvSpPr/>
          <p:nvPr/>
        </p:nvSpPr>
        <p:spPr>
          <a:xfrm>
            <a:off x="1341120" y="1674495"/>
            <a:ext cx="2712720" cy="1599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团队合作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团队合作是贯穿整个项目的灵魂，虽然每个人分工明确，但每个部分对于整个项目都是不可</a:t>
            </a:r>
            <a:r>
              <a:rPr lang="en-US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或缺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的，合在一起才能成为我们今天我们所展示的成果。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10207"/>
          <a:stretch>
            <a:fillRect/>
          </a:stretch>
        </p:blipFill>
        <p:spPr>
          <a:xfrm>
            <a:off x="7778902" y="0"/>
            <a:ext cx="4413098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25048"/>
          <a:stretch>
            <a:fillRect/>
          </a:stretch>
        </p:blipFill>
        <p:spPr>
          <a:xfrm flipH="1">
            <a:off x="0" y="0"/>
            <a:ext cx="2763820" cy="6858000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0" y="1250577"/>
            <a:ext cx="3307976" cy="4612341"/>
          </a:xfrm>
          <a:custGeom>
            <a:avLst/>
            <a:gdLst>
              <a:gd name="connsiteX0" fmla="*/ 0 w 3307976"/>
              <a:gd name="connsiteY0" fmla="*/ 3240741 h 4612341"/>
              <a:gd name="connsiteX1" fmla="*/ 1398494 w 3307976"/>
              <a:gd name="connsiteY1" fmla="*/ 4612341 h 4612341"/>
              <a:gd name="connsiteX2" fmla="*/ 3307976 w 3307976"/>
              <a:gd name="connsiteY2" fmla="*/ 2635623 h 4612341"/>
              <a:gd name="connsiteX3" fmla="*/ 242047 w 3307976"/>
              <a:gd name="connsiteY3" fmla="*/ 26894 h 4612341"/>
              <a:gd name="connsiteX4" fmla="*/ 242047 w 3307976"/>
              <a:gd name="connsiteY4" fmla="*/ 0 h 4612341"/>
              <a:gd name="connsiteX5" fmla="*/ 242047 w 3307976"/>
              <a:gd name="connsiteY5" fmla="*/ 0 h 4612341"/>
              <a:gd name="connsiteX6" fmla="*/ 0 w 3307976"/>
              <a:gd name="connsiteY6" fmla="*/ 215152 h 4612341"/>
              <a:gd name="connsiteX7" fmla="*/ 0 w 3307976"/>
              <a:gd name="connsiteY7" fmla="*/ 3240741 h 461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976" h="4612341">
                <a:moveTo>
                  <a:pt x="0" y="3240741"/>
                </a:moveTo>
                <a:lnTo>
                  <a:pt x="1398494" y="4612341"/>
                </a:lnTo>
                <a:lnTo>
                  <a:pt x="3307976" y="2635623"/>
                </a:lnTo>
                <a:lnTo>
                  <a:pt x="242047" y="26894"/>
                </a:lnTo>
                <a:lnTo>
                  <a:pt x="242047" y="0"/>
                </a:lnTo>
                <a:lnTo>
                  <a:pt x="242047" y="0"/>
                </a:lnTo>
                <a:lnTo>
                  <a:pt x="0" y="215152"/>
                </a:lnTo>
                <a:lnTo>
                  <a:pt x="0" y="32407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143"/>
          <p:cNvSpPr txBox="1"/>
          <p:nvPr/>
        </p:nvSpPr>
        <p:spPr>
          <a:xfrm>
            <a:off x="2189480" y="2172335"/>
            <a:ext cx="4878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谢谢观看</a:t>
            </a:r>
            <a:endParaRPr lang="zh-CN" sz="5400" spc="6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3" y="1678026"/>
            <a:ext cx="238519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NEVER SETTLE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36795" y="1949827"/>
            <a:ext cx="5109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36795" y="3213851"/>
            <a:ext cx="736810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V="1">
            <a:off x="0" y="-1"/>
            <a:ext cx="3455894" cy="3334871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1183341"/>
            <a:ext cx="5688107" cy="5674659"/>
          </a:xfrm>
          <a:prstGeom prst="rtTriangle">
            <a:avLst/>
          </a:prstGeom>
          <a:solidFill>
            <a:srgbClr val="007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69794" y="1499346"/>
            <a:ext cx="2615453" cy="2615453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304800" dist="254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1"/>
            </p:custDataLst>
          </p:nvPr>
        </p:nvSpPr>
        <p:spPr>
          <a:xfrm>
            <a:off x="3778250" y="2028825"/>
            <a:ext cx="1198245" cy="2773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PA_文本框 5"/>
          <p:cNvSpPr txBox="1"/>
          <p:nvPr>
            <p:custDataLst>
              <p:tags r:id="rId2"/>
            </p:custDataLst>
          </p:nvPr>
        </p:nvSpPr>
        <p:spPr>
          <a:xfrm>
            <a:off x="7722128" y="2230412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PA_文本框 6"/>
          <p:cNvSpPr txBox="1"/>
          <p:nvPr>
            <p:custDataLst>
              <p:tags r:id="rId3"/>
            </p:custDataLst>
          </p:nvPr>
        </p:nvSpPr>
        <p:spPr>
          <a:xfrm>
            <a:off x="7722128" y="3566489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PA_文本框 7"/>
          <p:cNvSpPr txBox="1"/>
          <p:nvPr>
            <p:custDataLst>
              <p:tags r:id="rId4"/>
            </p:custDataLst>
          </p:nvPr>
        </p:nvSpPr>
        <p:spPr>
          <a:xfrm>
            <a:off x="7722128" y="49050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9" name="PA_文本框 4"/>
          <p:cNvSpPr txBox="1"/>
          <p:nvPr>
            <p:custDataLst>
              <p:tags r:id="rId5"/>
            </p:custDataLst>
          </p:nvPr>
        </p:nvSpPr>
        <p:spPr>
          <a:xfrm>
            <a:off x="6254115" y="61722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项目简介</a:t>
            </a:r>
            <a:endParaRPr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4" name="PA_文本框 9"/>
          <p:cNvSpPr txBox="1"/>
          <p:nvPr>
            <p:custDataLst>
              <p:tags r:id="rId6"/>
            </p:custDataLst>
          </p:nvPr>
        </p:nvSpPr>
        <p:spPr>
          <a:xfrm>
            <a:off x="5381625" y="503555"/>
            <a:ext cx="779780" cy="7493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cs typeface="+mn-ea"/>
                <a:sym typeface="+mn-lt"/>
              </a:rPr>
              <a:t>01</a:t>
            </a:r>
            <a:endParaRPr lang="en-US" altLang="zh-CN" sz="40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81625" y="1663065"/>
            <a:ext cx="6230620" cy="749300"/>
            <a:chOff x="8187" y="3195"/>
            <a:chExt cx="9812" cy="1180"/>
          </a:xfrm>
        </p:grpSpPr>
        <p:sp>
          <p:nvSpPr>
            <p:cNvPr id="15" name="PA_文本框 11"/>
            <p:cNvSpPr txBox="1"/>
            <p:nvPr>
              <p:custDataLst>
                <p:tags r:id="rId7"/>
              </p:custDataLst>
            </p:nvPr>
          </p:nvSpPr>
          <p:spPr>
            <a:xfrm>
              <a:off x="8187" y="319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561" y="3374"/>
              <a:ext cx="84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模块介绍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1625" y="2858770"/>
            <a:ext cx="5808345" cy="749300"/>
            <a:chOff x="8187" y="5438"/>
            <a:chExt cx="9147" cy="1180"/>
          </a:xfrm>
        </p:grpSpPr>
        <p:sp>
          <p:nvSpPr>
            <p:cNvPr id="16" name="PA_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187" y="5438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00" y="5658"/>
              <a:ext cx="7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项目分工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1737" y="4044348"/>
            <a:ext cx="5953013" cy="749462"/>
            <a:chOff x="8187" y="7545"/>
            <a:chExt cx="9375" cy="1180"/>
          </a:xfrm>
        </p:grpSpPr>
        <p:sp>
          <p:nvSpPr>
            <p:cNvPr id="17" name="PA_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187" y="754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00" y="772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项目经历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PA_文本框 7"/>
          <p:cNvSpPr txBox="1"/>
          <p:nvPr>
            <p:custDataLst>
              <p:tags r:id="rId10"/>
            </p:custDataLst>
          </p:nvPr>
        </p:nvSpPr>
        <p:spPr>
          <a:xfrm>
            <a:off x="7727208" y="57178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86817" y="5238148"/>
            <a:ext cx="5953013" cy="749462"/>
            <a:chOff x="8195" y="8825"/>
            <a:chExt cx="9375" cy="1180"/>
          </a:xfrm>
        </p:grpSpPr>
        <p:sp>
          <p:nvSpPr>
            <p:cNvPr id="18" name="PA_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8195" y="88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en-US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9708" y="900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总结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485902" y="2163600"/>
            <a:ext cx="3378199" cy="3378195"/>
            <a:chOff x="2728823" y="2285211"/>
            <a:chExt cx="2700000" cy="2700000"/>
          </a:xfrm>
        </p:grpSpPr>
        <p:sp>
          <p:nvSpPr>
            <p:cNvPr id="33" name="椭圆 32"/>
            <p:cNvSpPr/>
            <p:nvPr/>
          </p:nvSpPr>
          <p:spPr>
            <a:xfrm>
              <a:off x="2728823" y="2285211"/>
              <a:ext cx="2700000" cy="27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18823" y="2375211"/>
              <a:ext cx="2520000" cy="25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034412" y="2590800"/>
              <a:ext cx="2088822" cy="20888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311326" y="2867714"/>
              <a:ext cx="1534994" cy="15349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567812" y="3124200"/>
              <a:ext cx="1022022" cy="1022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21866" y="3378254"/>
              <a:ext cx="513914" cy="513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61940" y="2109470"/>
            <a:ext cx="5966460" cy="2638189"/>
            <a:chOff x="6568699" y="2139748"/>
            <a:chExt cx="5242301" cy="1468325"/>
          </a:xfrm>
        </p:grpSpPr>
        <p:sp>
          <p:nvSpPr>
            <p:cNvPr id="13" name="文本框 6"/>
            <p:cNvSpPr txBox="1"/>
            <p:nvPr/>
          </p:nvSpPr>
          <p:spPr>
            <a:xfrm>
              <a:off x="8402053" y="2139748"/>
              <a:ext cx="2669690" cy="25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>
                  <a:solidFill>
                    <a:srgbClr val="009A61"/>
                  </a:solidFill>
                  <a:cs typeface="+mn-ea"/>
                  <a:sym typeface="+mn-lt"/>
                </a:rPr>
                <a:t>和煦天气网</a:t>
              </a:r>
              <a:endParaRPr lang="en-US" altLang="zh-CN" sz="2400" dirty="0">
                <a:solidFill>
                  <a:srgbClr val="009A6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68699" y="2448152"/>
              <a:ext cx="5242301" cy="11599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说到和煦，只有晴朗的天气才会感受的到，而晴天，是天气的一种。</a:t>
              </a: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本网站致力于打造集天气预报，景点天气，生活指数，天气新闻于一身的全方位天气网站。麻雀虽小，五脏俱全。</a:t>
              </a: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防患于未然，希望浏览本网站会让您每次出行都会有好心情。</a:t>
              </a: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61940" y="2157095"/>
            <a:ext cx="6435090" cy="1675725"/>
            <a:chOff x="6568699" y="2146581"/>
            <a:chExt cx="5242301" cy="1287879"/>
          </a:xfrm>
        </p:grpSpPr>
        <p:sp>
          <p:nvSpPr>
            <p:cNvPr id="3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5361940" y="4064635"/>
            <a:ext cx="57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61940" y="3258185"/>
            <a:ext cx="6435090" cy="1342986"/>
            <a:chOff x="6568699" y="2146581"/>
            <a:chExt cx="5242301" cy="1032152"/>
          </a:xfrm>
        </p:grpSpPr>
        <p:sp>
          <p:nvSpPr>
            <p:cNvPr id="11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568699" y="2456449"/>
              <a:ext cx="5242301" cy="7222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361940" y="4608155"/>
            <a:ext cx="6435090" cy="12725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61940" y="4463415"/>
            <a:ext cx="6435090" cy="1675725"/>
            <a:chOff x="6568699" y="2146581"/>
            <a:chExt cx="5242301" cy="1287879"/>
          </a:xfrm>
        </p:grpSpPr>
        <p:sp>
          <p:nvSpPr>
            <p:cNvPr id="18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项目简介</a:t>
            </a:r>
            <a:endParaRPr lang="en-US" altLang="zh-CN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项目模块介绍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12775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94965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191760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41565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733280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4840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07030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203825" y="2005330"/>
            <a:ext cx="1784985" cy="326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885825" y="213360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天气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05485" y="2586990"/>
            <a:ext cx="16611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天气分为：实时天气、今日天气、七日天气、景点天气四种天气。</a:t>
            </a:r>
            <a:endParaRPr lang="zh-CN" alt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天气预报中会显示天气情况与生活指数部分。</a:t>
            </a:r>
            <a:endParaRPr lang="zh-CN" alt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133090" y="213995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资讯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967990" y="2593340"/>
            <a:ext cx="166116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包括天气新闻、旅游新闻、交通新闻、城市新闻三大部分。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城市新闻的地点是通过当前登录的ip地址定位显示与组织相关的新闻内容。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431790" y="210947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出行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253355" y="2508250"/>
            <a:ext cx="1692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使用百度地图插件定位当前位置，方便导航，通过当前定位还可以获取该地的路况信息。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7684135" y="212471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旅游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534275" y="2578100"/>
            <a:ext cx="16611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旅游部分会显示当前城市的著名景点及其相关的天气情况。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9975850" y="213106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注册/登录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9795510" y="2584450"/>
            <a:ext cx="166116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注册+登录+退出登录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修改密码+忘记密码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添加历史记录</a:t>
            </a:r>
            <a:endParaRPr lang="zh-CN" altLang="en-US" sz="1400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4207934" y="3896079"/>
            <a:ext cx="3776135" cy="2041525"/>
            <a:chOff x="3154362" y="2616200"/>
            <a:chExt cx="2832101" cy="1531144"/>
          </a:xfrm>
        </p:grpSpPr>
        <p:sp>
          <p:nvSpPr>
            <p:cNvPr id="96" name="Freeform 6"/>
            <p:cNvSpPr/>
            <p:nvPr/>
          </p:nvSpPr>
          <p:spPr bwMode="auto">
            <a:xfrm>
              <a:off x="3157538" y="2963069"/>
              <a:ext cx="1412875" cy="1184275"/>
            </a:xfrm>
            <a:custGeom>
              <a:avLst/>
              <a:gdLst>
                <a:gd name="T0" fmla="*/ 890 w 890"/>
                <a:gd name="T1" fmla="*/ 746 h 746"/>
                <a:gd name="T2" fmla="*/ 0 w 890"/>
                <a:gd name="T3" fmla="*/ 433 h 746"/>
                <a:gd name="T4" fmla="*/ 0 w 890"/>
                <a:gd name="T5" fmla="*/ 0 h 746"/>
                <a:gd name="T6" fmla="*/ 890 w 890"/>
                <a:gd name="T7" fmla="*/ 317 h 746"/>
                <a:gd name="T8" fmla="*/ 890 w 890"/>
                <a:gd name="T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0" h="746">
                  <a:moveTo>
                    <a:pt x="890" y="746"/>
                  </a:moveTo>
                  <a:lnTo>
                    <a:pt x="0" y="433"/>
                  </a:lnTo>
                  <a:lnTo>
                    <a:pt x="0" y="0"/>
                  </a:lnTo>
                  <a:lnTo>
                    <a:pt x="890" y="317"/>
                  </a:lnTo>
                  <a:lnTo>
                    <a:pt x="890" y="7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4570413" y="2963069"/>
              <a:ext cx="1416050" cy="1184275"/>
            </a:xfrm>
            <a:custGeom>
              <a:avLst/>
              <a:gdLst>
                <a:gd name="T0" fmla="*/ 0 w 892"/>
                <a:gd name="T1" fmla="*/ 746 h 746"/>
                <a:gd name="T2" fmla="*/ 892 w 892"/>
                <a:gd name="T3" fmla="*/ 433 h 746"/>
                <a:gd name="T4" fmla="*/ 892 w 892"/>
                <a:gd name="T5" fmla="*/ 0 h 746"/>
                <a:gd name="T6" fmla="*/ 0 w 892"/>
                <a:gd name="T7" fmla="*/ 317 h 746"/>
                <a:gd name="T8" fmla="*/ 0 w 892"/>
                <a:gd name="T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2" h="746">
                  <a:moveTo>
                    <a:pt x="0" y="746"/>
                  </a:moveTo>
                  <a:lnTo>
                    <a:pt x="892" y="433"/>
                  </a:lnTo>
                  <a:lnTo>
                    <a:pt x="892" y="0"/>
                  </a:lnTo>
                  <a:lnTo>
                    <a:pt x="0" y="317"/>
                  </a:lnTo>
                  <a:lnTo>
                    <a:pt x="0" y="7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3157538" y="2616200"/>
              <a:ext cx="2828925" cy="852488"/>
            </a:xfrm>
            <a:custGeom>
              <a:avLst/>
              <a:gdLst>
                <a:gd name="T0" fmla="*/ 890 w 1782"/>
                <a:gd name="T1" fmla="*/ 0 h 537"/>
                <a:gd name="T2" fmla="*/ 0 w 1782"/>
                <a:gd name="T3" fmla="*/ 220 h 537"/>
                <a:gd name="T4" fmla="*/ 890 w 1782"/>
                <a:gd name="T5" fmla="*/ 537 h 537"/>
                <a:gd name="T6" fmla="*/ 1782 w 1782"/>
                <a:gd name="T7" fmla="*/ 220 h 537"/>
                <a:gd name="T8" fmla="*/ 890 w 1782"/>
                <a:gd name="T9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2" h="537">
                  <a:moveTo>
                    <a:pt x="890" y="0"/>
                  </a:moveTo>
                  <a:lnTo>
                    <a:pt x="0" y="220"/>
                  </a:lnTo>
                  <a:lnTo>
                    <a:pt x="890" y="537"/>
                  </a:lnTo>
                  <a:lnTo>
                    <a:pt x="1782" y="220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 rot="20424403">
              <a:off x="4570413" y="3215573"/>
              <a:ext cx="141605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 rot="1175597" flipH="1">
              <a:off x="3154362" y="3215974"/>
              <a:ext cx="141605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586819" y="3163711"/>
            <a:ext cx="3018367" cy="1630892"/>
            <a:chOff x="3438526" y="2066925"/>
            <a:chExt cx="2263775" cy="1223169"/>
          </a:xfrm>
        </p:grpSpPr>
        <p:sp>
          <p:nvSpPr>
            <p:cNvPr id="102" name="Freeform 10"/>
            <p:cNvSpPr/>
            <p:nvPr/>
          </p:nvSpPr>
          <p:spPr bwMode="auto">
            <a:xfrm>
              <a:off x="3438526" y="2343944"/>
              <a:ext cx="1131888" cy="946150"/>
            </a:xfrm>
            <a:custGeom>
              <a:avLst/>
              <a:gdLst>
                <a:gd name="T0" fmla="*/ 713 w 713"/>
                <a:gd name="T1" fmla="*/ 596 h 596"/>
                <a:gd name="T2" fmla="*/ 0 w 713"/>
                <a:gd name="T3" fmla="*/ 346 h 596"/>
                <a:gd name="T4" fmla="*/ 0 w 713"/>
                <a:gd name="T5" fmla="*/ 0 h 596"/>
                <a:gd name="T6" fmla="*/ 713 w 713"/>
                <a:gd name="T7" fmla="*/ 253 h 596"/>
                <a:gd name="T8" fmla="*/ 713 w 713"/>
                <a:gd name="T9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596">
                  <a:moveTo>
                    <a:pt x="713" y="596"/>
                  </a:moveTo>
                  <a:lnTo>
                    <a:pt x="0" y="346"/>
                  </a:lnTo>
                  <a:lnTo>
                    <a:pt x="0" y="0"/>
                  </a:lnTo>
                  <a:lnTo>
                    <a:pt x="713" y="253"/>
                  </a:lnTo>
                  <a:lnTo>
                    <a:pt x="713" y="5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3" name="Freeform 11"/>
            <p:cNvSpPr/>
            <p:nvPr/>
          </p:nvSpPr>
          <p:spPr bwMode="auto">
            <a:xfrm>
              <a:off x="4570413" y="2343944"/>
              <a:ext cx="1131888" cy="946150"/>
            </a:xfrm>
            <a:custGeom>
              <a:avLst/>
              <a:gdLst>
                <a:gd name="T0" fmla="*/ 0 w 713"/>
                <a:gd name="T1" fmla="*/ 596 h 596"/>
                <a:gd name="T2" fmla="*/ 713 w 713"/>
                <a:gd name="T3" fmla="*/ 346 h 596"/>
                <a:gd name="T4" fmla="*/ 713 w 713"/>
                <a:gd name="T5" fmla="*/ 0 h 596"/>
                <a:gd name="T6" fmla="*/ 0 w 713"/>
                <a:gd name="T7" fmla="*/ 253 h 596"/>
                <a:gd name="T8" fmla="*/ 0 w 713"/>
                <a:gd name="T9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596">
                  <a:moveTo>
                    <a:pt x="0" y="596"/>
                  </a:moveTo>
                  <a:lnTo>
                    <a:pt x="713" y="346"/>
                  </a:lnTo>
                  <a:lnTo>
                    <a:pt x="713" y="0"/>
                  </a:lnTo>
                  <a:lnTo>
                    <a:pt x="0" y="253"/>
                  </a:lnTo>
                  <a:lnTo>
                    <a:pt x="0" y="5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4" name="Freeform 12"/>
            <p:cNvSpPr/>
            <p:nvPr/>
          </p:nvSpPr>
          <p:spPr bwMode="auto">
            <a:xfrm>
              <a:off x="3438526" y="2066925"/>
              <a:ext cx="2263775" cy="681038"/>
            </a:xfrm>
            <a:custGeom>
              <a:avLst/>
              <a:gdLst>
                <a:gd name="T0" fmla="*/ 713 w 1426"/>
                <a:gd name="T1" fmla="*/ 0 h 429"/>
                <a:gd name="T2" fmla="*/ 0 w 1426"/>
                <a:gd name="T3" fmla="*/ 176 h 429"/>
                <a:gd name="T4" fmla="*/ 713 w 1426"/>
                <a:gd name="T5" fmla="*/ 429 h 429"/>
                <a:gd name="T6" fmla="*/ 1426 w 1426"/>
                <a:gd name="T7" fmla="*/ 176 h 429"/>
                <a:gd name="T8" fmla="*/ 713 w 1426"/>
                <a:gd name="T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6" h="429">
                  <a:moveTo>
                    <a:pt x="713" y="0"/>
                  </a:moveTo>
                  <a:lnTo>
                    <a:pt x="0" y="176"/>
                  </a:lnTo>
                  <a:lnTo>
                    <a:pt x="713" y="429"/>
                  </a:lnTo>
                  <a:lnTo>
                    <a:pt x="1426" y="176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 rot="20424403">
              <a:off x="4579098" y="2541981"/>
              <a:ext cx="1116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 rot="1175597" flipH="1">
              <a:off x="3462939" y="2547215"/>
              <a:ext cx="1116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965702" y="2613378"/>
            <a:ext cx="2262718" cy="1224492"/>
            <a:chOff x="3722688" y="1654175"/>
            <a:chExt cx="1697038" cy="918369"/>
          </a:xfrm>
        </p:grpSpPr>
        <p:sp>
          <p:nvSpPr>
            <p:cNvPr id="108" name="Freeform 14"/>
            <p:cNvSpPr/>
            <p:nvPr/>
          </p:nvSpPr>
          <p:spPr bwMode="auto">
            <a:xfrm>
              <a:off x="3722688" y="1861344"/>
              <a:ext cx="847725" cy="711200"/>
            </a:xfrm>
            <a:custGeom>
              <a:avLst/>
              <a:gdLst>
                <a:gd name="T0" fmla="*/ 534 w 534"/>
                <a:gd name="T1" fmla="*/ 448 h 448"/>
                <a:gd name="T2" fmla="*/ 0 w 534"/>
                <a:gd name="T3" fmla="*/ 260 h 448"/>
                <a:gd name="T4" fmla="*/ 0 w 534"/>
                <a:gd name="T5" fmla="*/ 0 h 448"/>
                <a:gd name="T6" fmla="*/ 534 w 534"/>
                <a:gd name="T7" fmla="*/ 191 h 448"/>
                <a:gd name="T8" fmla="*/ 534 w 534"/>
                <a:gd name="T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448">
                  <a:moveTo>
                    <a:pt x="534" y="448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534" y="191"/>
                  </a:lnTo>
                  <a:lnTo>
                    <a:pt x="534" y="44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09" name="Freeform 15"/>
            <p:cNvSpPr/>
            <p:nvPr/>
          </p:nvSpPr>
          <p:spPr bwMode="auto">
            <a:xfrm>
              <a:off x="4570413" y="1861344"/>
              <a:ext cx="849313" cy="711200"/>
            </a:xfrm>
            <a:custGeom>
              <a:avLst/>
              <a:gdLst>
                <a:gd name="T0" fmla="*/ 0 w 535"/>
                <a:gd name="T1" fmla="*/ 448 h 448"/>
                <a:gd name="T2" fmla="*/ 535 w 535"/>
                <a:gd name="T3" fmla="*/ 260 h 448"/>
                <a:gd name="T4" fmla="*/ 535 w 535"/>
                <a:gd name="T5" fmla="*/ 0 h 448"/>
                <a:gd name="T6" fmla="*/ 0 w 535"/>
                <a:gd name="T7" fmla="*/ 191 h 448"/>
                <a:gd name="T8" fmla="*/ 0 w 535"/>
                <a:gd name="T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48">
                  <a:moveTo>
                    <a:pt x="0" y="448"/>
                  </a:moveTo>
                  <a:lnTo>
                    <a:pt x="535" y="260"/>
                  </a:lnTo>
                  <a:lnTo>
                    <a:pt x="535" y="0"/>
                  </a:lnTo>
                  <a:lnTo>
                    <a:pt x="0" y="191"/>
                  </a:lnTo>
                  <a:lnTo>
                    <a:pt x="0" y="44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0" name="Freeform 16"/>
            <p:cNvSpPr/>
            <p:nvPr/>
          </p:nvSpPr>
          <p:spPr bwMode="auto">
            <a:xfrm>
              <a:off x="3722688" y="1654175"/>
              <a:ext cx="1697038" cy="512763"/>
            </a:xfrm>
            <a:custGeom>
              <a:avLst/>
              <a:gdLst>
                <a:gd name="T0" fmla="*/ 534 w 1069"/>
                <a:gd name="T1" fmla="*/ 0 h 323"/>
                <a:gd name="T2" fmla="*/ 0 w 1069"/>
                <a:gd name="T3" fmla="*/ 132 h 323"/>
                <a:gd name="T4" fmla="*/ 534 w 1069"/>
                <a:gd name="T5" fmla="*/ 323 h 323"/>
                <a:gd name="T6" fmla="*/ 1069 w 1069"/>
                <a:gd name="T7" fmla="*/ 132 h 323"/>
                <a:gd name="T8" fmla="*/ 534 w 106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9" h="323">
                  <a:moveTo>
                    <a:pt x="534" y="0"/>
                  </a:moveTo>
                  <a:lnTo>
                    <a:pt x="0" y="132"/>
                  </a:lnTo>
                  <a:lnTo>
                    <a:pt x="534" y="323"/>
                  </a:lnTo>
                  <a:lnTo>
                    <a:pt x="1069" y="13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 rot="20424403">
              <a:off x="4587434" y="2009243"/>
              <a:ext cx="828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2" name="圆角矩形 111"/>
            <p:cNvSpPr/>
            <p:nvPr/>
          </p:nvSpPr>
          <p:spPr>
            <a:xfrm rot="1175597" flipH="1">
              <a:off x="3722752" y="2006669"/>
              <a:ext cx="828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5342469" y="2249311"/>
            <a:ext cx="1507066" cy="813860"/>
            <a:chOff x="4005263" y="1381125"/>
            <a:chExt cx="1130300" cy="610395"/>
          </a:xfrm>
        </p:grpSpPr>
        <p:sp>
          <p:nvSpPr>
            <p:cNvPr id="114" name="Freeform 18"/>
            <p:cNvSpPr/>
            <p:nvPr/>
          </p:nvSpPr>
          <p:spPr bwMode="auto">
            <a:xfrm>
              <a:off x="4005263" y="1516857"/>
              <a:ext cx="565150" cy="474663"/>
            </a:xfrm>
            <a:custGeom>
              <a:avLst/>
              <a:gdLst>
                <a:gd name="T0" fmla="*/ 356 w 356"/>
                <a:gd name="T1" fmla="*/ 299 h 299"/>
                <a:gd name="T2" fmla="*/ 0 w 356"/>
                <a:gd name="T3" fmla="*/ 174 h 299"/>
                <a:gd name="T4" fmla="*/ 0 w 356"/>
                <a:gd name="T5" fmla="*/ 0 h 299"/>
                <a:gd name="T6" fmla="*/ 356 w 356"/>
                <a:gd name="T7" fmla="*/ 127 h 299"/>
                <a:gd name="T8" fmla="*/ 356 w 356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299">
                  <a:moveTo>
                    <a:pt x="356" y="299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356" y="127"/>
                  </a:lnTo>
                  <a:lnTo>
                    <a:pt x="356" y="29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5" name="Freeform 19"/>
            <p:cNvSpPr/>
            <p:nvPr/>
          </p:nvSpPr>
          <p:spPr bwMode="auto">
            <a:xfrm>
              <a:off x="4570413" y="1516857"/>
              <a:ext cx="565150" cy="474663"/>
            </a:xfrm>
            <a:custGeom>
              <a:avLst/>
              <a:gdLst>
                <a:gd name="T0" fmla="*/ 0 w 356"/>
                <a:gd name="T1" fmla="*/ 299 h 299"/>
                <a:gd name="T2" fmla="*/ 356 w 356"/>
                <a:gd name="T3" fmla="*/ 174 h 299"/>
                <a:gd name="T4" fmla="*/ 356 w 356"/>
                <a:gd name="T5" fmla="*/ 0 h 299"/>
                <a:gd name="T6" fmla="*/ 0 w 356"/>
                <a:gd name="T7" fmla="*/ 127 h 299"/>
                <a:gd name="T8" fmla="*/ 0 w 356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299">
                  <a:moveTo>
                    <a:pt x="0" y="299"/>
                  </a:moveTo>
                  <a:lnTo>
                    <a:pt x="356" y="174"/>
                  </a:lnTo>
                  <a:lnTo>
                    <a:pt x="356" y="0"/>
                  </a:lnTo>
                  <a:lnTo>
                    <a:pt x="0" y="127"/>
                  </a:lnTo>
                  <a:lnTo>
                    <a:pt x="0" y="29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6" name="Freeform 20"/>
            <p:cNvSpPr/>
            <p:nvPr/>
          </p:nvSpPr>
          <p:spPr bwMode="auto">
            <a:xfrm>
              <a:off x="4005263" y="1381125"/>
              <a:ext cx="1130300" cy="339725"/>
            </a:xfrm>
            <a:custGeom>
              <a:avLst/>
              <a:gdLst>
                <a:gd name="T0" fmla="*/ 356 w 712"/>
                <a:gd name="T1" fmla="*/ 0 h 214"/>
                <a:gd name="T2" fmla="*/ 0 w 712"/>
                <a:gd name="T3" fmla="*/ 87 h 214"/>
                <a:gd name="T4" fmla="*/ 356 w 712"/>
                <a:gd name="T5" fmla="*/ 214 h 214"/>
                <a:gd name="T6" fmla="*/ 712 w 712"/>
                <a:gd name="T7" fmla="*/ 87 h 214"/>
                <a:gd name="T8" fmla="*/ 356 w 712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214">
                  <a:moveTo>
                    <a:pt x="356" y="0"/>
                  </a:moveTo>
                  <a:lnTo>
                    <a:pt x="0" y="87"/>
                  </a:lnTo>
                  <a:lnTo>
                    <a:pt x="356" y="214"/>
                  </a:lnTo>
                  <a:lnTo>
                    <a:pt x="712" y="87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7" name="圆角矩形 116"/>
            <p:cNvSpPr/>
            <p:nvPr/>
          </p:nvSpPr>
          <p:spPr>
            <a:xfrm rot="20424403">
              <a:off x="4596812" y="1618273"/>
              <a:ext cx="504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8" name="圆角矩形 117"/>
            <p:cNvSpPr/>
            <p:nvPr/>
          </p:nvSpPr>
          <p:spPr>
            <a:xfrm rot="1175597" flipH="1">
              <a:off x="4027206" y="1611924"/>
              <a:ext cx="504000" cy="10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cxnSp>
        <p:nvCxnSpPr>
          <p:cNvPr id="123" name="直接连接符 122"/>
          <p:cNvCxnSpPr/>
          <p:nvPr/>
        </p:nvCxnSpPr>
        <p:spPr>
          <a:xfrm flipV="1">
            <a:off x="3521158" y="2608630"/>
            <a:ext cx="1628639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V="1">
            <a:off x="3521157" y="3937415"/>
            <a:ext cx="977637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V="1">
            <a:off x="8182325" y="4794607"/>
            <a:ext cx="545301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432722" y="3163713"/>
            <a:ext cx="1294906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9"/>
          <p:cNvSpPr/>
          <p:nvPr/>
        </p:nvSpPr>
        <p:spPr>
          <a:xfrm>
            <a:off x="1465580" y="2222500"/>
            <a:ext cx="352996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HTML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CSS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JavaScript</a:t>
            </a:r>
            <a:r>
              <a:rPr lang="en-US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、Ajax、</a:t>
            </a:r>
            <a:endParaRPr lang="en-US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Flask、nginx</a:t>
            </a:r>
            <a:endParaRPr lang="en-US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1465580" y="1775460"/>
            <a:ext cx="1776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客户端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Rectangle 29"/>
          <p:cNvSpPr/>
          <p:nvPr/>
        </p:nvSpPr>
        <p:spPr>
          <a:xfrm>
            <a:off x="8858250" y="3302635"/>
            <a:ext cx="315341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Django</a:t>
            </a:r>
            <a:r>
              <a:rPr lang="en-US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OCRS、</a:t>
            </a:r>
            <a:r>
              <a:rPr lang="en-US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Cookie、Session、nginx</a:t>
            </a:r>
            <a:endParaRPr lang="en-US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Rectangle 30"/>
          <p:cNvSpPr/>
          <p:nvPr/>
        </p:nvSpPr>
        <p:spPr>
          <a:xfrm>
            <a:off x="8858250" y="2838450"/>
            <a:ext cx="18186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服务端</a:t>
            </a:r>
            <a:endParaRPr lang="en-US" sz="28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5" name="Rectangle 29"/>
          <p:cNvSpPr/>
          <p:nvPr/>
        </p:nvSpPr>
        <p:spPr>
          <a:xfrm>
            <a:off x="1470129" y="4258954"/>
            <a:ext cx="2009488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MySql</a:t>
            </a:r>
            <a:r>
              <a:rPr lang="en-US" altLang="en-US" sz="20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、requests</a:t>
            </a:r>
            <a:endParaRPr lang="en-US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1470025" y="3718560"/>
            <a:ext cx="20097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</a:t>
            </a:r>
            <a:endParaRPr lang="zh-CN" altLang="en-US" sz="28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Rectangle 29"/>
          <p:cNvSpPr/>
          <p:nvPr/>
        </p:nvSpPr>
        <p:spPr>
          <a:xfrm>
            <a:off x="8856980" y="4813935"/>
            <a:ext cx="250825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requests、crontab</a:t>
            </a:r>
            <a:endParaRPr lang="en-US" altLang="zh-CN" sz="2000" b="1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Rectangle 30"/>
          <p:cNvSpPr/>
          <p:nvPr/>
        </p:nvSpPr>
        <p:spPr>
          <a:xfrm>
            <a:off x="8856980" y="4273550"/>
            <a:ext cx="21221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爬虫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应用技术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61940" y="1785620"/>
            <a:ext cx="6435090" cy="1675725"/>
            <a:chOff x="6568699" y="2146581"/>
            <a:chExt cx="5242301" cy="1287879"/>
          </a:xfrm>
        </p:grpSpPr>
        <p:sp>
          <p:nvSpPr>
            <p:cNvPr id="3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5361940" y="3693160"/>
            <a:ext cx="57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61940" y="2886710"/>
            <a:ext cx="6435090" cy="1342986"/>
            <a:chOff x="6568699" y="2146581"/>
            <a:chExt cx="5242301" cy="1032152"/>
          </a:xfrm>
        </p:grpSpPr>
        <p:sp>
          <p:nvSpPr>
            <p:cNvPr id="11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568699" y="2456449"/>
              <a:ext cx="5242301" cy="7222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361940" y="4236680"/>
            <a:ext cx="6435090" cy="12725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61940" y="4091940"/>
            <a:ext cx="6435090" cy="1675725"/>
            <a:chOff x="6568699" y="2146581"/>
            <a:chExt cx="5242301" cy="1287879"/>
          </a:xfrm>
        </p:grpSpPr>
        <p:sp>
          <p:nvSpPr>
            <p:cNvPr id="18" name="文本框 6"/>
            <p:cNvSpPr txBox="1"/>
            <p:nvPr/>
          </p:nvSpPr>
          <p:spPr>
            <a:xfrm>
              <a:off x="6568699" y="2146581"/>
              <a:ext cx="593504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68699" y="2456449"/>
              <a:ext cx="5242301" cy="9780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技术架构</a:t>
            </a:r>
            <a:endParaRPr lang="en-US" altLang="zh-CN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: 对角圆角 3"/>
          <p:cNvSpPr/>
          <p:nvPr/>
        </p:nvSpPr>
        <p:spPr>
          <a:xfrm>
            <a:off x="2743200" y="5251403"/>
            <a:ext cx="7361382" cy="1096355"/>
          </a:xfrm>
          <a:prstGeom prst="round2Diag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流程图: 磁盘 4"/>
          <p:cNvSpPr/>
          <p:nvPr/>
        </p:nvSpPr>
        <p:spPr>
          <a:xfrm>
            <a:off x="3384645" y="5638297"/>
            <a:ext cx="818866" cy="2954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文本框 5"/>
          <p:cNvSpPr txBox="1"/>
          <p:nvPr/>
        </p:nvSpPr>
        <p:spPr>
          <a:xfrm>
            <a:off x="3268242" y="5965830"/>
            <a:ext cx="136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用户类数据</a:t>
            </a:r>
            <a:endParaRPr lang="en-US" altLang="zh-CN" sz="1400" dirty="0"/>
          </a:p>
        </p:txBody>
      </p:sp>
      <p:sp>
        <p:nvSpPr>
          <p:cNvPr id="20" name="流程图: 磁盘 6"/>
          <p:cNvSpPr/>
          <p:nvPr/>
        </p:nvSpPr>
        <p:spPr>
          <a:xfrm>
            <a:off x="5168354" y="5633319"/>
            <a:ext cx="818866" cy="2954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1" name="文本框 7"/>
          <p:cNvSpPr txBox="1"/>
          <p:nvPr/>
        </p:nvSpPr>
        <p:spPr>
          <a:xfrm>
            <a:off x="5076971" y="5982657"/>
            <a:ext cx="13647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/>
              <a:t>天气</a:t>
            </a:r>
            <a:r>
              <a:rPr lang="zh-CN" altLang="en-US" sz="1400" dirty="0"/>
              <a:t>类数据</a:t>
            </a:r>
            <a:endParaRPr lang="en-US" altLang="zh-CN" sz="1400" dirty="0"/>
          </a:p>
        </p:txBody>
      </p:sp>
      <p:sp>
        <p:nvSpPr>
          <p:cNvPr id="22" name="流程图: 磁盘 8"/>
          <p:cNvSpPr/>
          <p:nvPr/>
        </p:nvSpPr>
        <p:spPr>
          <a:xfrm>
            <a:off x="6924765" y="5638297"/>
            <a:ext cx="818866" cy="2954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3" name="文本框 9"/>
          <p:cNvSpPr txBox="1"/>
          <p:nvPr/>
        </p:nvSpPr>
        <p:spPr>
          <a:xfrm>
            <a:off x="6837532" y="5982657"/>
            <a:ext cx="13647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/>
              <a:t>新闻</a:t>
            </a:r>
            <a:r>
              <a:rPr lang="zh-CN" altLang="en-US" sz="1400" dirty="0"/>
              <a:t>类数据</a:t>
            </a:r>
            <a:endParaRPr lang="en-US" altLang="zh-CN" sz="1400" dirty="0"/>
          </a:p>
        </p:txBody>
      </p:sp>
      <p:sp>
        <p:nvSpPr>
          <p:cNvPr id="24" name="流程图: 磁盘 10"/>
          <p:cNvSpPr/>
          <p:nvPr/>
        </p:nvSpPr>
        <p:spPr>
          <a:xfrm>
            <a:off x="8606515" y="5633319"/>
            <a:ext cx="818866" cy="2954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5" name="文本框 11"/>
          <p:cNvSpPr txBox="1"/>
          <p:nvPr/>
        </p:nvSpPr>
        <p:spPr>
          <a:xfrm>
            <a:off x="8462131" y="5965830"/>
            <a:ext cx="146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数据清洗加工</a:t>
            </a:r>
            <a:endParaRPr lang="en-US" altLang="zh-CN" sz="1400" dirty="0"/>
          </a:p>
        </p:txBody>
      </p:sp>
      <p:sp>
        <p:nvSpPr>
          <p:cNvPr id="27" name="矩形: 对角圆角 13"/>
          <p:cNvSpPr/>
          <p:nvPr/>
        </p:nvSpPr>
        <p:spPr>
          <a:xfrm>
            <a:off x="2767965" y="3327400"/>
            <a:ext cx="7361555" cy="1193165"/>
          </a:xfrm>
          <a:prstGeom prst="round2Diag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31" name="矩形 17"/>
          <p:cNvSpPr/>
          <p:nvPr/>
        </p:nvSpPr>
        <p:spPr>
          <a:xfrm>
            <a:off x="2965887" y="3781697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>
                <a:sym typeface="+mn-ea"/>
              </a:rPr>
              <a:t>Django</a:t>
            </a:r>
            <a:endParaRPr lang="en-US" altLang="zh-CN" sz="1400" dirty="0"/>
          </a:p>
        </p:txBody>
      </p:sp>
      <p:sp>
        <p:nvSpPr>
          <p:cNvPr id="34" name="矩形 20"/>
          <p:cNvSpPr/>
          <p:nvPr/>
        </p:nvSpPr>
        <p:spPr>
          <a:xfrm>
            <a:off x="4814010" y="3781362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>
                <a:sym typeface="+mn-ea"/>
              </a:rPr>
              <a:t>MySQL</a:t>
            </a:r>
            <a:endParaRPr lang="zh-CN" altLang="en-US" sz="1400" dirty="0"/>
          </a:p>
        </p:txBody>
      </p:sp>
      <p:sp>
        <p:nvSpPr>
          <p:cNvPr id="40" name="矩形 21"/>
          <p:cNvSpPr/>
          <p:nvPr/>
        </p:nvSpPr>
        <p:spPr>
          <a:xfrm>
            <a:off x="6639908" y="3781362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/>
              <a:t>Nginx</a:t>
            </a:r>
            <a:endParaRPr lang="en-US" sz="1400" dirty="0"/>
          </a:p>
        </p:txBody>
      </p:sp>
      <p:sp>
        <p:nvSpPr>
          <p:cNvPr id="41" name="矩形 22"/>
          <p:cNvSpPr/>
          <p:nvPr/>
        </p:nvSpPr>
        <p:spPr>
          <a:xfrm>
            <a:off x="8419465" y="3781425"/>
            <a:ext cx="1319530" cy="477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推荐系统</a:t>
            </a:r>
            <a:endParaRPr lang="en-US" altLang="zh-CN" sz="1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24"/>
          <p:cNvSpPr txBox="1"/>
          <p:nvPr/>
        </p:nvSpPr>
        <p:spPr>
          <a:xfrm>
            <a:off x="6045883" y="3382553"/>
            <a:ext cx="7351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/>
              <a:t>服务端</a:t>
            </a:r>
            <a:endParaRPr lang="en-US" altLang="zh-CN" sz="1400" dirty="0"/>
          </a:p>
        </p:txBody>
      </p:sp>
      <p:sp>
        <p:nvSpPr>
          <p:cNvPr id="44" name="矩形: 对角圆角 25"/>
          <p:cNvSpPr/>
          <p:nvPr/>
        </p:nvSpPr>
        <p:spPr>
          <a:xfrm>
            <a:off x="2767965" y="1384300"/>
            <a:ext cx="7336790" cy="1199515"/>
          </a:xfrm>
          <a:prstGeom prst="round2Diag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4" name="文本框 36"/>
          <p:cNvSpPr txBox="1"/>
          <p:nvPr/>
        </p:nvSpPr>
        <p:spPr>
          <a:xfrm>
            <a:off x="6046047" y="1474301"/>
            <a:ext cx="7351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/>
              <a:t>客户端</a:t>
            </a:r>
            <a:endParaRPr lang="en-US" altLang="zh-CN" sz="1400" dirty="0"/>
          </a:p>
        </p:txBody>
      </p:sp>
      <p:sp>
        <p:nvSpPr>
          <p:cNvPr id="60" name="箭头: 上 42"/>
          <p:cNvSpPr/>
          <p:nvPr/>
        </p:nvSpPr>
        <p:spPr>
          <a:xfrm>
            <a:off x="5196768" y="4576226"/>
            <a:ext cx="589065" cy="59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箭头: 上 43"/>
          <p:cNvSpPr/>
          <p:nvPr/>
        </p:nvSpPr>
        <p:spPr>
          <a:xfrm>
            <a:off x="4150360" y="2653030"/>
            <a:ext cx="58928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44"/>
          <p:cNvSpPr txBox="1"/>
          <p:nvPr/>
        </p:nvSpPr>
        <p:spPr>
          <a:xfrm>
            <a:off x="5952417" y="4785928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dirty="0"/>
              <a:t>数据</a:t>
            </a:r>
            <a:r>
              <a:rPr lang="en-US" altLang="zh-CN" sz="1400" dirty="0"/>
              <a:t>采集</a:t>
            </a:r>
            <a:endParaRPr lang="en-US" altLang="zh-CN" sz="1400" dirty="0"/>
          </a:p>
        </p:txBody>
      </p:sp>
      <p:sp>
        <p:nvSpPr>
          <p:cNvPr id="63" name="文本框 45"/>
          <p:cNvSpPr txBox="1"/>
          <p:nvPr/>
        </p:nvSpPr>
        <p:spPr>
          <a:xfrm>
            <a:off x="4869301" y="2807927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/>
              <a:t>响应</a:t>
            </a:r>
            <a:endParaRPr lang="en-US" altLang="zh-CN" sz="1400" dirty="0"/>
          </a:p>
        </p:txBody>
      </p:sp>
      <p:sp>
        <p:nvSpPr>
          <p:cNvPr id="67" name="矩形 17"/>
          <p:cNvSpPr/>
          <p:nvPr/>
        </p:nvSpPr>
        <p:spPr>
          <a:xfrm>
            <a:off x="2965887" y="1916702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>
                <a:sym typeface="+mn-ea"/>
              </a:rPr>
              <a:t>HTML+CSS</a:t>
            </a:r>
            <a:endParaRPr lang="en-US" sz="1400" dirty="0"/>
          </a:p>
        </p:txBody>
      </p:sp>
      <p:sp>
        <p:nvSpPr>
          <p:cNvPr id="68" name="矩形 20"/>
          <p:cNvSpPr/>
          <p:nvPr/>
        </p:nvSpPr>
        <p:spPr>
          <a:xfrm>
            <a:off x="4814010" y="1916367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>
                <a:sym typeface="+mn-ea"/>
              </a:rPr>
              <a:t>jQuery</a:t>
            </a:r>
            <a:endParaRPr lang="en-US" sz="1400" dirty="0"/>
          </a:p>
        </p:txBody>
      </p:sp>
      <p:sp>
        <p:nvSpPr>
          <p:cNvPr id="71" name="矩形 21"/>
          <p:cNvSpPr/>
          <p:nvPr/>
        </p:nvSpPr>
        <p:spPr>
          <a:xfrm>
            <a:off x="6639908" y="1916367"/>
            <a:ext cx="1276116" cy="477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400" dirty="0"/>
              <a:t>Ajax</a:t>
            </a:r>
            <a:endParaRPr lang="en-US" altLang="en-US" sz="1400" dirty="0"/>
          </a:p>
        </p:txBody>
      </p:sp>
      <p:sp>
        <p:nvSpPr>
          <p:cNvPr id="72" name="矩形 22"/>
          <p:cNvSpPr/>
          <p:nvPr/>
        </p:nvSpPr>
        <p:spPr>
          <a:xfrm>
            <a:off x="8419465" y="1916430"/>
            <a:ext cx="131953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>
                <a:sym typeface="+mn-ea"/>
              </a:rPr>
              <a:t>Echarts</a:t>
            </a:r>
            <a:endParaRPr lang="en-US" sz="1400" dirty="0"/>
          </a:p>
        </p:txBody>
      </p:sp>
      <p:sp>
        <p:nvSpPr>
          <p:cNvPr id="73" name="箭头: 上 43"/>
          <p:cNvSpPr/>
          <p:nvPr/>
        </p:nvSpPr>
        <p:spPr>
          <a:xfrm rot="10800000">
            <a:off x="8075295" y="2700655"/>
            <a:ext cx="58928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45"/>
          <p:cNvSpPr txBox="1"/>
          <p:nvPr/>
        </p:nvSpPr>
        <p:spPr>
          <a:xfrm>
            <a:off x="8752326" y="2807927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400" dirty="0"/>
              <a:t>请求</a:t>
            </a:r>
            <a:endParaRPr lang="en-US" altLang="en-US" sz="1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V="1">
            <a:off x="0" y="-1"/>
            <a:ext cx="3455894" cy="3334871"/>
          </a:xfrm>
          <a:prstGeom prst="rt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1183341"/>
            <a:ext cx="5688107" cy="5674659"/>
          </a:xfrm>
          <a:prstGeom prst="rtTriangle">
            <a:avLst/>
          </a:prstGeom>
          <a:solidFill>
            <a:srgbClr val="007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69794" y="1499346"/>
            <a:ext cx="2615453" cy="2615453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304800" dist="254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1"/>
            </p:custDataLst>
          </p:nvPr>
        </p:nvSpPr>
        <p:spPr>
          <a:xfrm>
            <a:off x="3778250" y="2028825"/>
            <a:ext cx="1198245" cy="2773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PA_文本框 5"/>
          <p:cNvSpPr txBox="1"/>
          <p:nvPr>
            <p:custDataLst>
              <p:tags r:id="rId2"/>
            </p:custDataLst>
          </p:nvPr>
        </p:nvSpPr>
        <p:spPr>
          <a:xfrm>
            <a:off x="7722128" y="2230412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PA_文本框 6"/>
          <p:cNvSpPr txBox="1"/>
          <p:nvPr>
            <p:custDataLst>
              <p:tags r:id="rId3"/>
            </p:custDataLst>
          </p:nvPr>
        </p:nvSpPr>
        <p:spPr>
          <a:xfrm>
            <a:off x="7722128" y="3566489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PA_文本框 7"/>
          <p:cNvSpPr txBox="1"/>
          <p:nvPr>
            <p:custDataLst>
              <p:tags r:id="rId4"/>
            </p:custDataLst>
          </p:nvPr>
        </p:nvSpPr>
        <p:spPr>
          <a:xfrm>
            <a:off x="7722128" y="49050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81625" y="503555"/>
            <a:ext cx="2480310" cy="749300"/>
            <a:chOff x="8187" y="1225"/>
            <a:chExt cx="3906" cy="1180"/>
          </a:xfrm>
        </p:grpSpPr>
        <p:sp>
          <p:nvSpPr>
            <p:cNvPr id="9" name="PA_文本框 4"/>
            <p:cNvSpPr txBox="1"/>
            <p:nvPr>
              <p:custDataLst>
                <p:tags r:id="rId5"/>
              </p:custDataLst>
            </p:nvPr>
          </p:nvSpPr>
          <p:spPr>
            <a:xfrm>
              <a:off x="9561" y="1404"/>
              <a:ext cx="253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项目简介</a:t>
              </a:r>
              <a:endParaRPr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4" name="PA_文本框 9"/>
            <p:cNvSpPr txBox="1"/>
            <p:nvPr>
              <p:custDataLst>
                <p:tags r:id="rId6"/>
              </p:custDataLst>
            </p:nvPr>
          </p:nvSpPr>
          <p:spPr>
            <a:xfrm>
              <a:off x="8187" y="12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81625" y="1663065"/>
            <a:ext cx="6230620" cy="749300"/>
            <a:chOff x="8187" y="3195"/>
            <a:chExt cx="9812" cy="1180"/>
          </a:xfrm>
        </p:grpSpPr>
        <p:sp>
          <p:nvSpPr>
            <p:cNvPr id="15" name="PA_文本框 11"/>
            <p:cNvSpPr txBox="1"/>
            <p:nvPr>
              <p:custDataLst>
                <p:tags r:id="rId7"/>
              </p:custDataLst>
            </p:nvPr>
          </p:nvSpPr>
          <p:spPr>
            <a:xfrm>
              <a:off x="8187" y="319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rgbClr val="FF0000"/>
                  </a:solidFill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561" y="3374"/>
              <a:ext cx="84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模块介绍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1625" y="2858770"/>
            <a:ext cx="5808345" cy="749300"/>
            <a:chOff x="8187" y="5438"/>
            <a:chExt cx="9147" cy="1180"/>
          </a:xfrm>
        </p:grpSpPr>
        <p:sp>
          <p:nvSpPr>
            <p:cNvPr id="16" name="PA_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187" y="5438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00" y="5658"/>
              <a:ext cx="7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项目分工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1737" y="4044348"/>
            <a:ext cx="5953013" cy="749462"/>
            <a:chOff x="8187" y="7545"/>
            <a:chExt cx="9375" cy="1180"/>
          </a:xfrm>
        </p:grpSpPr>
        <p:sp>
          <p:nvSpPr>
            <p:cNvPr id="17" name="PA_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187" y="754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00" y="772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项目经历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PA_文本框 7"/>
          <p:cNvSpPr txBox="1"/>
          <p:nvPr>
            <p:custDataLst>
              <p:tags r:id="rId10"/>
            </p:custDataLst>
          </p:nvPr>
        </p:nvSpPr>
        <p:spPr>
          <a:xfrm>
            <a:off x="7727208" y="5717848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86817" y="5238148"/>
            <a:ext cx="5953013" cy="749462"/>
            <a:chOff x="8195" y="8825"/>
            <a:chExt cx="9375" cy="1180"/>
          </a:xfrm>
        </p:grpSpPr>
        <p:sp>
          <p:nvSpPr>
            <p:cNvPr id="18" name="PA_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8195" y="8825"/>
              <a:ext cx="1228" cy="11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algn="ctr"/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en-US" sz="4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en-US" sz="4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9708" y="9004"/>
              <a:ext cx="7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总结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5965" y="163830"/>
            <a:ext cx="39243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模块介绍</a:t>
            </a:r>
            <a:endParaRPr lang="zh-CN" altLang="en-US" sz="4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932180"/>
            <a:ext cx="6660515" cy="586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PA" val="v3.0.0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PA" val="v3.0.0"/>
</p:tagLst>
</file>

<file path=ppt/tags/tag43.xml><?xml version="1.0" encoding="utf-8"?>
<p:tagLst xmlns:p="http://schemas.openxmlformats.org/presentationml/2006/main">
  <p:tag name="PA" val="v3.0.0"/>
</p:tagLst>
</file>

<file path=ppt/tags/tag44.xml><?xml version="1.0" encoding="utf-8"?>
<p:tagLst xmlns:p="http://schemas.openxmlformats.org/presentationml/2006/main">
  <p:tag name="PA" val="v3.0.0"/>
</p:tagLst>
</file>

<file path=ppt/tags/tag45.xml><?xml version="1.0" encoding="utf-8"?>
<p:tagLst xmlns:p="http://schemas.openxmlformats.org/presentationml/2006/main">
  <p:tag name="PA" val="v3.0.0"/>
</p:tagLst>
</file>

<file path=ppt/tags/tag46.xml><?xml version="1.0" encoding="utf-8"?>
<p:tagLst xmlns:p="http://schemas.openxmlformats.org/presentationml/2006/main">
  <p:tag name="PA" val="v3.0.0"/>
</p:tagLst>
</file>

<file path=ppt/tags/tag47.xml><?xml version="1.0" encoding="utf-8"?>
<p:tagLst xmlns:p="http://schemas.openxmlformats.org/presentationml/2006/main">
  <p:tag name="PA" val="v3.0.0"/>
</p:tagLst>
</file>

<file path=ppt/tags/tag48.xml><?xml version="1.0" encoding="utf-8"?>
<p:tagLst xmlns:p="http://schemas.openxmlformats.org/presentationml/2006/main">
  <p:tag name="PA" val="v3.0.0"/>
</p:tagLst>
</file>

<file path=ppt/tags/tag49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PA" val="v3.0.0"/>
</p:tagLst>
</file>

<file path=ppt/tags/tag51.xml><?xml version="1.0" encoding="utf-8"?>
<p:tagLst xmlns:p="http://schemas.openxmlformats.org/presentationml/2006/main">
  <p:tag name="PA" val="v3.0.0"/>
</p:tagLst>
</file>

<file path=ppt/tags/tag52.xml><?xml version="1.0" encoding="utf-8"?>
<p:tagLst xmlns:p="http://schemas.openxmlformats.org/presentationml/2006/main">
  <p:tag name="PA" val="v3.0.0"/>
</p:tagLst>
</file>

<file path=ppt/tags/tag53.xml><?xml version="1.0" encoding="utf-8"?>
<p:tagLst xmlns:p="http://schemas.openxmlformats.org/presentationml/2006/main">
  <p:tag name="PA" val="v3.0.0"/>
</p:tagLst>
</file>

<file path=ppt/tags/tag54.xml><?xml version="1.0" encoding="utf-8"?>
<p:tagLst xmlns:p="http://schemas.openxmlformats.org/presentationml/2006/main">
  <p:tag name="PA" val="v3.0.0"/>
</p:tagLst>
</file>

<file path=ppt/tags/tag55.xml><?xml version="1.0" encoding="utf-8"?>
<p:tagLst xmlns:p="http://schemas.openxmlformats.org/presentationml/2006/main">
  <p:tag name="PA" val="v3.0.0"/>
</p:tagLst>
</file>

<file path=ppt/tags/tag56.xml><?xml version="1.0" encoding="utf-8"?>
<p:tagLst xmlns:p="http://schemas.openxmlformats.org/presentationml/2006/main">
  <p:tag name="PA" val="v3.0.0"/>
</p:tagLst>
</file>

<file path=ppt/tags/tag57.xml><?xml version="1.0" encoding="utf-8"?>
<p:tagLst xmlns:p="http://schemas.openxmlformats.org/presentationml/2006/main">
  <p:tag name="PA" val="v3.0.0"/>
</p:tagLst>
</file>

<file path=ppt/tags/tag58.xml><?xml version="1.0" encoding="utf-8"?>
<p:tagLst xmlns:p="http://schemas.openxmlformats.org/presentationml/2006/main">
  <p:tag name="PA" val="v3.0.0"/>
</p:tagLst>
</file>

<file path=ppt/tags/tag59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自定义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C2"/>
      </a:accent1>
      <a:accent2>
        <a:srgbClr val="BFBFBF"/>
      </a:accent2>
      <a:accent3>
        <a:srgbClr val="0075C2"/>
      </a:accent3>
      <a:accent4>
        <a:srgbClr val="BFBFBF"/>
      </a:accent4>
      <a:accent5>
        <a:srgbClr val="0075C2"/>
      </a:accent5>
      <a:accent6>
        <a:srgbClr val="BFBFBF"/>
      </a:accent6>
      <a:hlink>
        <a:srgbClr val="0563C1"/>
      </a:hlink>
      <a:folHlink>
        <a:srgbClr val="954F72"/>
      </a:folHlink>
    </a:clrScheme>
    <a:fontScheme name="Temp">
      <a:majorFont>
        <a:latin typeface="Noto Sans S Chinese Light"/>
        <a:ea typeface="Noto Sans S Chinese Light"/>
        <a:cs typeface=""/>
      </a:majorFont>
      <a:minorFont>
        <a:latin typeface="Noto Sans S Chinese Light"/>
        <a:ea typeface="Noto Sans S Chines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Presentation</Application>
  <PresentationFormat>宽屏</PresentationFormat>
  <Paragraphs>382</Paragraphs>
  <Slides>28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SimSun</vt:lpstr>
      <vt:lpstr>Wingdings</vt:lpstr>
      <vt:lpstr>DejaVu Sans</vt:lpstr>
      <vt:lpstr>Lato Regular</vt:lpstr>
      <vt:lpstr>Gubbi</vt:lpstr>
      <vt:lpstr>Lato Hairline</vt:lpstr>
      <vt:lpstr>Lato Light</vt:lpstr>
      <vt:lpstr>Noto Sans S Chinese Light</vt:lpstr>
      <vt:lpstr>微软雅黑</vt:lpstr>
      <vt:lpstr>文泉驿微米黑</vt:lpstr>
      <vt:lpstr>黑体</vt:lpstr>
      <vt:lpstr>Elephant</vt:lpstr>
      <vt:lpstr>Noto Sans Mono CJK JP</vt:lpstr>
      <vt:lpstr>Arial Unicode MS</vt:lpstr>
      <vt:lpstr>等线</vt:lpstr>
      <vt:lpstr>FreeSerif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</dc:title>
  <dc:creator>春晓 孙</dc:creator>
  <cp:lastModifiedBy>tarena</cp:lastModifiedBy>
  <cp:revision>183</cp:revision>
  <dcterms:created xsi:type="dcterms:W3CDTF">2019-12-02T13:10:29Z</dcterms:created>
  <dcterms:modified xsi:type="dcterms:W3CDTF">2019-12-02T13:10:29Z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